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71" r:id="rId3"/>
    <p:sldId id="272" r:id="rId4"/>
    <p:sldId id="270" r:id="rId5"/>
    <p:sldId id="269" r:id="rId6"/>
    <p:sldId id="260" r:id="rId7"/>
    <p:sldId id="262" r:id="rId8"/>
    <p:sldId id="264" r:id="rId9"/>
    <p:sldId id="261" r:id="rId10"/>
    <p:sldId id="273" r:id="rId11"/>
    <p:sldId id="277" r:id="rId12"/>
    <p:sldId id="274" r:id="rId13"/>
    <p:sldId id="276" r:id="rId14"/>
    <p:sldId id="275" r:id="rId15"/>
    <p:sldId id="278" r:id="rId16"/>
    <p:sldId id="268" r:id="rId17"/>
    <p:sldId id="257" r:id="rId18"/>
    <p:sldId id="279" r:id="rId19"/>
    <p:sldId id="280" r:id="rId20"/>
    <p:sldId id="281" r:id="rId21"/>
    <p:sldId id="266" r:id="rId22"/>
    <p:sldId id="258" r:id="rId23"/>
    <p:sldId id="265" r:id="rId24"/>
    <p:sldId id="282" r:id="rId25"/>
    <p:sldId id="25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snapToObjects="1">
      <p:cViewPr varScale="1">
        <p:scale>
          <a:sx n="105" d="100"/>
          <a:sy n="105"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18AD4636-55B9-DF46-A8A6-0A5E97289AC3}"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1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AC5CE0-2CAF-6049-85C4-B5E6FD113CE4}" type="datetimeFigureOut">
              <a:rPr lang="en-US" smtClean="0"/>
              <a:t>6/15/22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143636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201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03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335953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759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653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074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20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33934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C5CE0-2CAF-6049-85C4-B5E6FD113CE4}" type="datetimeFigureOut">
              <a:rPr lang="en-US" smtClean="0"/>
              <a:t>6/15/22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4636-55B9-DF46-A8A6-0A5E97289AC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7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AC5CE0-2CAF-6049-85C4-B5E6FD113CE4}" type="datetimeFigureOut">
              <a:rPr lang="en-US" smtClean="0"/>
              <a:t>6/15/22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213498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AC5CE0-2CAF-6049-85C4-B5E6FD113CE4}" type="datetimeFigureOut">
              <a:rPr lang="en-US" smtClean="0"/>
              <a:t>6/15/22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AD4636-55B9-DF46-A8A6-0A5E97289AC3}"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77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AC5CE0-2CAF-6049-85C4-B5E6FD113CE4}" type="datetimeFigureOut">
              <a:rPr lang="en-US" smtClean="0"/>
              <a:t>6/15/22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D4636-55B9-DF46-A8A6-0A5E97289AC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97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C5CE0-2CAF-6049-85C4-B5E6FD113CE4}" type="datetimeFigureOut">
              <a:rPr lang="en-US" smtClean="0"/>
              <a:t>6/15/22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293560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AC5CE0-2CAF-6049-85C4-B5E6FD113CE4}" type="datetimeFigureOut">
              <a:rPr lang="en-US" smtClean="0"/>
              <a:t>6/15/22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4636-55B9-DF46-A8A6-0A5E97289AC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26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AC5CE0-2CAF-6049-85C4-B5E6FD113CE4}" type="datetimeFigureOut">
              <a:rPr lang="en-US" smtClean="0"/>
              <a:t>6/15/22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4636-55B9-DF46-A8A6-0A5E97289AC3}" type="slidenum">
              <a:rPr lang="en-US" smtClean="0"/>
              <a:t>‹#›</a:t>
            </a:fld>
            <a:endParaRPr lang="en-US"/>
          </a:p>
        </p:txBody>
      </p:sp>
    </p:spTree>
    <p:extLst>
      <p:ext uri="{BB962C8B-B14F-4D97-AF65-F5344CB8AC3E}">
        <p14:creationId xmlns:p14="http://schemas.microsoft.com/office/powerpoint/2010/main" val="3594578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3AC5CE0-2CAF-6049-85C4-B5E6FD113CE4}" type="datetimeFigureOut">
              <a:rPr lang="en-US" smtClean="0"/>
              <a:t>6/15/22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8AD4636-55B9-DF46-A8A6-0A5E97289AC3}" type="slidenum">
              <a:rPr lang="en-US" smtClean="0"/>
              <a:t>‹#›</a:t>
            </a:fld>
            <a:endParaRPr lang="en-US"/>
          </a:p>
        </p:txBody>
      </p:sp>
    </p:spTree>
    <p:extLst>
      <p:ext uri="{BB962C8B-B14F-4D97-AF65-F5344CB8AC3E}">
        <p14:creationId xmlns:p14="http://schemas.microsoft.com/office/powerpoint/2010/main" val="15574443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file:////var/folders/v6/rg_p8wkd6z73tmqtzssv0fnm0000gn/T/com.microsoft.Word/WebArchiveCopyPasteTempFiles/X-20160822093050676.jpg" TargetMode="External"/><Relationship Id="rId5" Type="http://schemas.openxmlformats.org/officeDocument/2006/relationships/image" Target="../media/image32.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https://i.guim.co.uk/img/static/sys-images/Guardian/Pix/pictures/2012/7/24/1343128463412/Emmeline-Pankhurst-008.jpg?width=465&amp;quality=45&amp;auto=format&amp;fit=max&amp;dpr=2&amp;s=90e018737e21ec5ef2e2406bb322dc27" TargetMode="External"/><Relationship Id="rId5" Type="http://schemas.openxmlformats.org/officeDocument/2006/relationships/image" Target="../media/image36.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file:////var/folders/v6/rg_p8wkd6z73tmqtzssv0fnm0000gn/T/com.microsoft.Word/WebArchiveCopyPasteTempFiles/065.jpg" TargetMode="External"/><Relationship Id="rId7" Type="http://schemas.openxmlformats.org/officeDocument/2006/relationships/image" Target="file:////var/folders/v6/rg_p8wkd6z73tmqtzssv0fnm0000gn/T/com.microsoft.Word/WebArchiveCopyPasteTempFiles/011.jpg" TargetMode="Externa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file:////var/folders/v6/rg_p8wkd6z73tmqtzssv0fnm0000gn/T/com.microsoft.Word/WebArchiveCopyPasteTempFiles/043.jpg" TargetMode="Externa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file:////var/folders/v6/rg_p8wkd6z73tmqtzssv0fnm0000gn/T/com.microsoft.Word/WebArchiveCopyPasteTempFiles/SLC-OLC-2.bw_-scaled.jpg%3ffit=1933%252C2560&amp;ssl=1" TargetMode="External"/><Relationship Id="rId5" Type="http://schemas.openxmlformats.org/officeDocument/2006/relationships/image" Target="../media/image14.jpeg"/><Relationship Id="rId4" Type="http://schemas.openxmlformats.org/officeDocument/2006/relationships/image" Target="file:////var/folders/v6/rg_p8wkd6z73tmqtzssv0fnm0000gn/T/com.microsoft.Word/WebArchiveCopyPasteTempFiles/027.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96AC-E919-DC33-68DA-6384FAAA4581}"/>
              </a:ext>
            </a:extLst>
          </p:cNvPr>
          <p:cNvSpPr>
            <a:spLocks noGrp="1"/>
          </p:cNvSpPr>
          <p:nvPr>
            <p:ph type="ctrTitle"/>
          </p:nvPr>
        </p:nvSpPr>
        <p:spPr>
          <a:xfrm>
            <a:off x="2692398" y="1684871"/>
            <a:ext cx="6815669" cy="1701793"/>
          </a:xfrm>
        </p:spPr>
        <p:txBody>
          <a:bodyPr/>
          <a:lstStyle/>
          <a:p>
            <a:r>
              <a:rPr lang="en-US" b="1" dirty="0"/>
              <a:t>Eve in the </a:t>
            </a:r>
            <a:br>
              <a:rPr lang="en-US" b="1" dirty="0"/>
            </a:br>
            <a:r>
              <a:rPr lang="en-US" b="1" dirty="0"/>
              <a:t>Time of Twain</a:t>
            </a:r>
          </a:p>
        </p:txBody>
      </p:sp>
      <p:sp>
        <p:nvSpPr>
          <p:cNvPr id="3" name="Subtitle 2">
            <a:extLst>
              <a:ext uri="{FF2B5EF4-FFF2-40B4-BE49-F238E27FC236}">
                <a16:creationId xmlns:a16="http://schemas.microsoft.com/office/drawing/2014/main" id="{A0B4F5EA-46C7-62E5-D544-098EB1FC3861}"/>
              </a:ext>
            </a:extLst>
          </p:cNvPr>
          <p:cNvSpPr>
            <a:spLocks noGrp="1"/>
          </p:cNvSpPr>
          <p:nvPr>
            <p:ph type="subTitle" idx="1"/>
          </p:nvPr>
        </p:nvSpPr>
        <p:spPr>
          <a:xfrm>
            <a:off x="2692398" y="3657596"/>
            <a:ext cx="6815669" cy="1515533"/>
          </a:xfrm>
        </p:spPr>
        <p:txBody>
          <a:bodyPr>
            <a:normAutofit/>
          </a:bodyPr>
          <a:lstStyle/>
          <a:p>
            <a:r>
              <a:rPr lang="en-US" dirty="0"/>
              <a:t>Dr. Ariel C. Silver</a:t>
            </a:r>
          </a:p>
          <a:p>
            <a:r>
              <a:rPr lang="en-US" dirty="0"/>
              <a:t>Park Church Summer Lecture Series 2022</a:t>
            </a:r>
          </a:p>
          <a:p>
            <a:r>
              <a:rPr lang="en-US" dirty="0" err="1"/>
              <a:t>ariel.silver@gmail.com</a:t>
            </a:r>
            <a:endParaRPr lang="en-US" dirty="0"/>
          </a:p>
        </p:txBody>
      </p:sp>
    </p:spTree>
    <p:extLst>
      <p:ext uri="{BB962C8B-B14F-4D97-AF65-F5344CB8AC3E}">
        <p14:creationId xmlns:p14="http://schemas.microsoft.com/office/powerpoint/2010/main" val="89169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328C2D-38F0-4C80-9EA5-A1AD0D6B2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0" name="Group 9">
            <a:extLst>
              <a:ext uri="{FF2B5EF4-FFF2-40B4-BE49-F238E27FC236}">
                <a16:creationId xmlns:a16="http://schemas.microsoft.com/office/drawing/2014/main" id="{BD17E249-48D0-476B-A642-A5D58DD39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7E4B7EC7-DE5B-4F27-839A-7CDF49C618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DDA01082-3C8F-4602-8DA7-C82DF7095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13" name="Picture 12">
              <a:extLst>
                <a:ext uri="{FF2B5EF4-FFF2-40B4-BE49-F238E27FC236}">
                  <a16:creationId xmlns:a16="http://schemas.microsoft.com/office/drawing/2014/main" id="{1A21B48A-5892-4DD2-B2E1-91BD42A44C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BE083B53-5B4C-4C29-BDFD-A28B754A59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7BFB3440-EFBE-0999-E17E-48DF8721F334}"/>
              </a:ext>
            </a:extLst>
          </p:cNvPr>
          <p:cNvSpPr>
            <a:spLocks noGrp="1"/>
          </p:cNvSpPr>
          <p:nvPr>
            <p:ph type="title"/>
          </p:nvPr>
        </p:nvSpPr>
        <p:spPr>
          <a:xfrm>
            <a:off x="1295402" y="982132"/>
            <a:ext cx="9601196" cy="1303867"/>
          </a:xfrm>
        </p:spPr>
        <p:txBody>
          <a:bodyPr>
            <a:normAutofit/>
          </a:bodyPr>
          <a:lstStyle/>
          <a:p>
            <a:r>
              <a:rPr lang="en-US" b="1" dirty="0"/>
              <a:t>A Fortunate Fall</a:t>
            </a:r>
          </a:p>
        </p:txBody>
      </p:sp>
      <p:cxnSp>
        <p:nvCxnSpPr>
          <p:cNvPr id="16" name="Straight Connector 15">
            <a:extLst>
              <a:ext uri="{FF2B5EF4-FFF2-40B4-BE49-F238E27FC236}">
                <a16:creationId xmlns:a16="http://schemas.microsoft.com/office/drawing/2014/main" id="{0B65B193-F600-4C1B-9DBF-09D94CDB08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FFABD8A-39C3-F0AA-8842-B0BA3830FE27}"/>
              </a:ext>
            </a:extLst>
          </p:cNvPr>
          <p:cNvSpPr>
            <a:spLocks noGrp="1"/>
          </p:cNvSpPr>
          <p:nvPr>
            <p:ph idx="1"/>
          </p:nvPr>
        </p:nvSpPr>
        <p:spPr>
          <a:xfrm>
            <a:off x="1295401" y="2556932"/>
            <a:ext cx="9601196" cy="3318936"/>
          </a:xfrm>
        </p:spPr>
        <p:txBody>
          <a:bodyPr>
            <a:normAutofit lnSpcReduction="10000"/>
          </a:bodyPr>
          <a:lstStyle/>
          <a:p>
            <a:pPr marL="0" indent="0" algn="ctr">
              <a:buNone/>
            </a:pPr>
            <a:endParaRPr lang="en-US" sz="3600" dirty="0"/>
          </a:p>
          <a:p>
            <a:pPr marL="0" indent="0" algn="ctr">
              <a:buNone/>
            </a:pPr>
            <a:r>
              <a:rPr lang="en-US" sz="3600" dirty="0"/>
              <a:t>“It would be a deal more wonderful </a:t>
            </a:r>
          </a:p>
          <a:p>
            <a:pPr marL="0" indent="0" algn="ctr">
              <a:buNone/>
            </a:pPr>
            <a:r>
              <a:rPr lang="en-US" sz="3600" dirty="0"/>
              <a:t>to see it tumble </a:t>
            </a:r>
            <a:r>
              <a:rPr lang="en-US" sz="3600" i="1" dirty="0"/>
              <a:t>up</a:t>
            </a:r>
            <a:r>
              <a:rPr lang="en-US" sz="3600" dirty="0"/>
              <a:t> there”!” </a:t>
            </a:r>
          </a:p>
          <a:p>
            <a:pPr marL="0" indent="0" algn="ctr">
              <a:buNone/>
            </a:pPr>
            <a:endParaRPr lang="en-US" sz="3600" dirty="0"/>
          </a:p>
          <a:p>
            <a:pPr marL="0" indent="0" algn="ctr">
              <a:buNone/>
            </a:pPr>
            <a:r>
              <a:rPr lang="en-US" sz="2000" dirty="0"/>
              <a:t>(Extracts from Adam’s Diary, 53)</a:t>
            </a:r>
          </a:p>
          <a:p>
            <a:pPr marL="0" indent="0">
              <a:buNone/>
            </a:pPr>
            <a:endParaRPr lang="en-US" dirty="0"/>
          </a:p>
        </p:txBody>
      </p:sp>
    </p:spTree>
    <p:extLst>
      <p:ext uri="{BB962C8B-B14F-4D97-AF65-F5344CB8AC3E}">
        <p14:creationId xmlns:p14="http://schemas.microsoft.com/office/powerpoint/2010/main" val="14922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7" name="Rectangle 14356">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52" name="Picture 16" descr="Annandale News and Local History - Our Once Bountiful American Chestnut Tree">
            <a:extLst>
              <a:ext uri="{FF2B5EF4-FFF2-40B4-BE49-F238E27FC236}">
                <a16:creationId xmlns:a16="http://schemas.microsoft.com/office/drawing/2014/main" id="{C2305B1D-A22A-5B70-F96B-ED181EA84C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17" r="8372" b="-1"/>
          <a:stretch/>
        </p:blipFill>
        <p:spPr bwMode="auto">
          <a:xfrm>
            <a:off x="192528" y="171716"/>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64F2C3D2-0325-4225-52CA-DEE1DE913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44" r="35445"/>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5AF786A3-EF84-A8C8-5037-D5C640C9D3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2" r="16949" b="-3"/>
          <a:stretch/>
        </p:blipFill>
        <p:spPr bwMode="auto">
          <a:xfrm>
            <a:off x="8188032" y="171716"/>
            <a:ext cx="3799007" cy="65145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The American Chestnut grew to 100 feet tall and 10 or more feet in diameter.">
            <a:extLst>
              <a:ext uri="{FF2B5EF4-FFF2-40B4-BE49-F238E27FC236}">
                <a16:creationId xmlns:a16="http://schemas.microsoft.com/office/drawing/2014/main" id="{7E22449A-CD24-F08F-7E93-07F0CC7127B1}"/>
              </a:ext>
            </a:extLst>
          </p:cNvPr>
          <p:cNvSpPr>
            <a:spLocks noChangeAspect="1" noChangeArrowheads="1"/>
          </p:cNvSpPr>
          <p:nvPr/>
        </p:nvSpPr>
        <p:spPr bwMode="auto">
          <a:xfrm>
            <a:off x="4826000" y="1530350"/>
            <a:ext cx="2540000" cy="3797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The American Chestnut grew to 100 feet tall and 10 or more feet in diameter.">
            <a:extLst>
              <a:ext uri="{FF2B5EF4-FFF2-40B4-BE49-F238E27FC236}">
                <a16:creationId xmlns:a16="http://schemas.microsoft.com/office/drawing/2014/main" id="{629FF45B-FD59-05BA-40D1-6E51BA5827C9}"/>
              </a:ext>
            </a:extLst>
          </p:cNvPr>
          <p:cNvSpPr>
            <a:spLocks noChangeAspect="1" noChangeArrowheads="1"/>
          </p:cNvSpPr>
          <p:nvPr/>
        </p:nvSpPr>
        <p:spPr bwMode="auto">
          <a:xfrm>
            <a:off x="4978400" y="1682750"/>
            <a:ext cx="2540000" cy="3797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The American Chestnut grew to 100 feet tall and 10 or more feet in diameter.">
            <a:extLst>
              <a:ext uri="{FF2B5EF4-FFF2-40B4-BE49-F238E27FC236}">
                <a16:creationId xmlns:a16="http://schemas.microsoft.com/office/drawing/2014/main" id="{34DF5D1A-1D2A-A174-1E7D-E0F2274F7807}"/>
              </a:ext>
            </a:extLst>
          </p:cNvPr>
          <p:cNvSpPr>
            <a:spLocks noChangeAspect="1" noChangeArrowheads="1"/>
          </p:cNvSpPr>
          <p:nvPr/>
        </p:nvSpPr>
        <p:spPr bwMode="auto">
          <a:xfrm>
            <a:off x="5130800" y="1835150"/>
            <a:ext cx="2540000" cy="3797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825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3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10;&#10;Description automatically generated">
            <a:extLst>
              <a:ext uri="{FF2B5EF4-FFF2-40B4-BE49-F238E27FC236}">
                <a16:creationId xmlns:a16="http://schemas.microsoft.com/office/drawing/2014/main" id="{C81B88F7-DDA1-421F-4B31-686374AFBB4E}"/>
              </a:ext>
            </a:extLst>
          </p:cNvPr>
          <p:cNvPicPr>
            <a:picLocks noChangeAspect="1"/>
          </p:cNvPicPr>
          <p:nvPr/>
        </p:nvPicPr>
        <p:blipFill>
          <a:blip r:embed="rId3"/>
          <a:stretch>
            <a:fillRect/>
          </a:stretch>
        </p:blipFill>
        <p:spPr>
          <a:xfrm rot="5400000">
            <a:off x="3333795" y="1357346"/>
            <a:ext cx="5524411" cy="4143308"/>
          </a:xfrm>
          <a:prstGeom prst="rect">
            <a:avLst/>
          </a:prstGeom>
        </p:spPr>
      </p:pic>
      <p:sp>
        <p:nvSpPr>
          <p:cNvPr id="10" name="Rectangle 9">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E9B664"/>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95622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3319" name="Group 1331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320" name="Picture 1331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21" name="Rectangle 1332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322" name="Picture 1332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323" name="Picture 1332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3325" name="Straight Connector 1332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3327" name="Rectangle 13326">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9" name="Group 13328">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330" name="Picture 13329">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31" name="Rectangle 13330">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332" name="Picture 13331">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333" name="Picture 13332">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C9C927F-761D-C06B-18C5-07B52BA10CB4}"/>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4000" b="1" dirty="0"/>
              <a:t>Eve’s First Sorrow</a:t>
            </a:r>
          </a:p>
        </p:txBody>
      </p:sp>
      <p:cxnSp>
        <p:nvCxnSpPr>
          <p:cNvPr id="13335" name="Straight Connector 13334">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F0FF3581-E020-6463-232A-234F1FF9056B}"/>
              </a:ext>
            </a:extLst>
          </p:cNvPr>
          <p:cNvSpPr>
            <a:spLocks noGrp="1"/>
          </p:cNvSpPr>
          <p:nvPr>
            <p:ph type="body" sz="half" idx="2"/>
          </p:nvPr>
        </p:nvSpPr>
        <p:spPr>
          <a:xfrm>
            <a:off x="1295401" y="2493774"/>
            <a:ext cx="3660057" cy="3382094"/>
          </a:xfrm>
        </p:spPr>
        <p:txBody>
          <a:bodyPr vert="horz" lIns="91440" tIns="45720" rIns="91440" bIns="45720" rtlCol="0" anchor="t">
            <a:normAutofit fontScale="92500" lnSpcReduction="10000"/>
          </a:bodyPr>
          <a:lstStyle/>
          <a:p>
            <a:r>
              <a:rPr lang="en-US" sz="2400" dirty="0"/>
              <a:t>“But when night came I could not bear the lonesomeness, and went to the new shelter which he has built, to ask him what I had done that was wrong and how I could mend it and get back his kindness again; but he put me out in the rain, and it was my first sorrow” </a:t>
            </a:r>
          </a:p>
          <a:p>
            <a:r>
              <a:rPr lang="en-US" sz="2400" dirty="0"/>
              <a:t>(Eve’s Diary, 37)</a:t>
            </a:r>
          </a:p>
          <a:p>
            <a:pPr>
              <a:buFont typeface="Arial"/>
              <a:buChar char="•"/>
            </a:pPr>
            <a:endParaRPr lang="en-US" dirty="0"/>
          </a:p>
        </p:txBody>
      </p:sp>
      <p:pic>
        <p:nvPicPr>
          <p:cNvPr id="13314" name="Picture 2" descr="A black and white drawing of a person sitting on a chair&#10;&#10;Description automatically generated with low confidence">
            <a:extLst>
              <a:ext uri="{FF2B5EF4-FFF2-40B4-BE49-F238E27FC236}">
                <a16:creationId xmlns:a16="http://schemas.microsoft.com/office/drawing/2014/main" id="{AF8204A4-8BC6-75A6-A2D1-10F8F7D7EBF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21756" b="25007"/>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40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0EB8C4B2-91B5-4AA4-A7B0-3F0054EDB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9345AAA8-81F0-AF7E-19E9-947992BE92E6}"/>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8623" r="-1" b="3032"/>
          <a:stretch/>
        </p:blipFill>
        <p:spPr bwMode="auto">
          <a:xfrm>
            <a:off x="20" y="10"/>
            <a:ext cx="6095980" cy="6857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cat, book, indoor&#10;&#10;Description automatically generated">
            <a:extLst>
              <a:ext uri="{FF2B5EF4-FFF2-40B4-BE49-F238E27FC236}">
                <a16:creationId xmlns:a16="http://schemas.microsoft.com/office/drawing/2014/main" id="{1D506C5A-79C3-80E5-525C-A668C700AA18}"/>
              </a:ext>
            </a:extLst>
          </p:cNvPr>
          <p:cNvPicPr>
            <a:picLocks noChangeAspect="1"/>
          </p:cNvPicPr>
          <p:nvPr/>
        </p:nvPicPr>
        <p:blipFill rotWithShape="1">
          <a:blip r:embed="rId4">
            <a:duotone>
              <a:prstClr val="black"/>
              <a:prstClr val="white"/>
            </a:duotone>
          </a:blip>
          <a:srcRect r="15625"/>
          <a:stretch/>
        </p:blipFill>
        <p:spPr>
          <a:xfrm rot="5400000">
            <a:off x="5714999" y="380999"/>
            <a:ext cx="6858002" cy="6096000"/>
          </a:xfrm>
          <a:prstGeom prst="rect">
            <a:avLst/>
          </a:prstGeom>
        </p:spPr>
      </p:pic>
    </p:spTree>
    <p:extLst>
      <p:ext uri="{BB962C8B-B14F-4D97-AF65-F5344CB8AC3E}">
        <p14:creationId xmlns:p14="http://schemas.microsoft.com/office/powerpoint/2010/main" val="226229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istoric photograph of crowds standing outside a city building.">
            <a:extLst>
              <a:ext uri="{FF2B5EF4-FFF2-40B4-BE49-F238E27FC236}">
                <a16:creationId xmlns:a16="http://schemas.microsoft.com/office/drawing/2014/main" id="{855F39E0-DF54-2B4F-4B71-3FBD513510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844"/>
          <a:stretch/>
        </p:blipFill>
        <p:spPr bwMode="auto">
          <a:xfrm>
            <a:off x="486138" y="488137"/>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5371" name="Group 1537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537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373" name="Picture 1537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37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375" name="Picture 1537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260541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uesday">
            <a:extLst>
              <a:ext uri="{FF2B5EF4-FFF2-40B4-BE49-F238E27FC236}">
                <a16:creationId xmlns:a16="http://schemas.microsoft.com/office/drawing/2014/main" id="{13CB9F71-E00E-5A56-767C-E030D2CBAC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3512" y="242248"/>
            <a:ext cx="3804899" cy="6423856"/>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7172" name="Picture 4" descr="Tuesday">
            <a:extLst>
              <a:ext uri="{FF2B5EF4-FFF2-40B4-BE49-F238E27FC236}">
                <a16:creationId xmlns:a16="http://schemas.microsoft.com/office/drawing/2014/main" id="{D3792684-7FF2-1DC6-42CF-8E2339C386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00863" y="242247"/>
            <a:ext cx="3857624" cy="6423857"/>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5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4" name="Straight Connector 23">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9" name="Picture 28">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29">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 name="Picture 30">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31">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8" name="Title 7">
            <a:extLst>
              <a:ext uri="{FF2B5EF4-FFF2-40B4-BE49-F238E27FC236}">
                <a16:creationId xmlns:a16="http://schemas.microsoft.com/office/drawing/2014/main" id="{126C9118-4735-AB8D-24E1-387444B42C4A}"/>
              </a:ext>
            </a:extLst>
          </p:cNvPr>
          <p:cNvSpPr>
            <a:spLocks noGrp="1"/>
          </p:cNvSpPr>
          <p:nvPr>
            <p:ph type="title"/>
          </p:nvPr>
        </p:nvSpPr>
        <p:spPr>
          <a:xfrm>
            <a:off x="4626508" y="982132"/>
            <a:ext cx="6270090" cy="1303867"/>
          </a:xfrm>
        </p:spPr>
        <p:txBody>
          <a:bodyPr vert="horz" lIns="91440" tIns="45720" rIns="91440" bIns="45720" rtlCol="0" anchor="ctr">
            <a:normAutofit/>
          </a:bodyPr>
          <a:lstStyle/>
          <a:p>
            <a:r>
              <a:rPr lang="en-US" sz="4400" b="1" dirty="0"/>
              <a:t>Olivia Langdon Clemens</a:t>
            </a:r>
          </a:p>
        </p:txBody>
      </p:sp>
      <p:sp>
        <p:nvSpPr>
          <p:cNvPr id="34" name="Rectangle 33">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descr="A picture containing person, wall, posing&#10;&#10;Description automatically generated">
            <a:extLst>
              <a:ext uri="{FF2B5EF4-FFF2-40B4-BE49-F238E27FC236}">
                <a16:creationId xmlns:a16="http://schemas.microsoft.com/office/drawing/2014/main" id="{9903AE41-31BB-8723-A19F-0CF2C3C6C176}"/>
              </a:ext>
            </a:extLst>
          </p:cNvPr>
          <p:cNvPicPr>
            <a:picLocks noGrp="1" noChangeAspect="1" noChangeArrowheads="1"/>
          </p:cNvPicPr>
          <p:nvPr>
            <p:ph idx="1"/>
          </p:nvPr>
        </p:nvPicPr>
        <p:blipFill rotWithShape="1">
          <a:blip r:embed="rId5" r:link="rId6">
            <a:extLst>
              <a:ext uri="{28A0092B-C50C-407E-A947-70E740481C1C}">
                <a14:useLocalDpi xmlns:a14="http://schemas.microsoft.com/office/drawing/2010/main" val="0"/>
              </a:ext>
            </a:extLst>
          </a:blip>
          <a:srcRect r="15905" b="1"/>
          <a:stretch>
            <a:fillRect/>
          </a:stretch>
        </p:blipFill>
        <p:spPr bwMode="auto">
          <a:xfrm>
            <a:off x="1412683" y="1410208"/>
            <a:ext cx="2433793"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18158759-1039-D641-357F-3755FDAE4D77}"/>
              </a:ext>
            </a:extLst>
          </p:cNvPr>
          <p:cNvSpPr>
            <a:spLocks noGrp="1"/>
          </p:cNvSpPr>
          <p:nvPr>
            <p:ph type="body" sz="half" idx="2"/>
          </p:nvPr>
        </p:nvSpPr>
        <p:spPr>
          <a:xfrm>
            <a:off x="4636482" y="2556932"/>
            <a:ext cx="6260114" cy="3318936"/>
          </a:xfrm>
        </p:spPr>
        <p:txBody>
          <a:bodyPr vert="horz" lIns="91440" tIns="45720" rIns="91440" bIns="45720" rtlCol="0" anchor="t">
            <a:normAutofit lnSpcReduction="10000"/>
          </a:bodyPr>
          <a:lstStyle/>
          <a:p>
            <a:endParaRPr lang="en-US" sz="4000" dirty="0"/>
          </a:p>
          <a:p>
            <a:r>
              <a:rPr lang="en-US" sz="4000" dirty="0"/>
              <a:t>“I am woman’s rights”</a:t>
            </a:r>
          </a:p>
          <a:p>
            <a:endParaRPr lang="en-US" sz="4000" dirty="0"/>
          </a:p>
          <a:p>
            <a:r>
              <a:rPr lang="en-US" dirty="0"/>
              <a:t>Olivia and Samuel Clemens to Mary Mason Fairbanks</a:t>
            </a:r>
          </a:p>
          <a:p>
            <a:r>
              <a:rPr lang="en-US" dirty="0"/>
              <a:t>22 March 1870</a:t>
            </a:r>
          </a:p>
          <a:p>
            <a:r>
              <a:rPr lang="en-US" dirty="0"/>
              <a:t>(Mark Twain Project Letters site)</a:t>
            </a:r>
          </a:p>
          <a:p>
            <a:endParaRPr lang="en-US" dirty="0"/>
          </a:p>
          <a:p>
            <a:endParaRPr lang="en-US" sz="4000" dirty="0"/>
          </a:p>
        </p:txBody>
      </p:sp>
      <p:sp>
        <p:nvSpPr>
          <p:cNvPr id="4" name="Rectangle 2">
            <a:extLst>
              <a:ext uri="{FF2B5EF4-FFF2-40B4-BE49-F238E27FC236}">
                <a16:creationId xmlns:a16="http://schemas.microsoft.com/office/drawing/2014/main" id="{0BD25786-A973-F024-D18B-A00A4E0055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67B38EA0-B8BC-146D-DC91-10D839DCDC85}"/>
              </a:ext>
            </a:extLst>
          </p:cNvPr>
          <p:cNvSpPr>
            <a:spLocks noChangeArrowheads="1"/>
          </p:cNvSpPr>
          <p:nvPr/>
        </p:nvSpPr>
        <p:spPr bwMode="auto">
          <a:xfrm>
            <a:off x="3871355"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70610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19" name="Group 1639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392" name="Picture 1639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393" name="Rectangle 1639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394" name="Picture 1639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395" name="Picture 1639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420" name="Straight Connector 1639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6421" name="Rectangle 1639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6422" name="Rectangle 1640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3" name="Rectangle 1640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861EB73-6B3E-5AA2-2CD5-12097207BE40}"/>
              </a:ext>
            </a:extLst>
          </p:cNvPr>
          <p:cNvSpPr>
            <a:spLocks noGrp="1"/>
          </p:cNvSpPr>
          <p:nvPr>
            <p:ph type="title"/>
          </p:nvPr>
        </p:nvSpPr>
        <p:spPr>
          <a:xfrm>
            <a:off x="929140" y="972766"/>
            <a:ext cx="2835464" cy="1254868"/>
          </a:xfrm>
        </p:spPr>
        <p:txBody>
          <a:bodyPr vert="horz" lIns="91440" tIns="45720" rIns="91440" bIns="45720" rtlCol="0" anchor="b">
            <a:normAutofit/>
          </a:bodyPr>
          <a:lstStyle/>
          <a:p>
            <a:r>
              <a:rPr lang="en-US" sz="3600" b="1" dirty="0">
                <a:solidFill>
                  <a:srgbClr val="262626"/>
                </a:solidFill>
              </a:rPr>
              <a:t>Eve and </a:t>
            </a:r>
            <a:br>
              <a:rPr lang="en-US" sz="3600" b="1" dirty="0">
                <a:solidFill>
                  <a:srgbClr val="262626"/>
                </a:solidFill>
              </a:rPr>
            </a:br>
            <a:r>
              <a:rPr lang="en-US" sz="3600" b="1" dirty="0">
                <a:solidFill>
                  <a:srgbClr val="262626"/>
                </a:solidFill>
              </a:rPr>
              <a:t>Her Sister</a:t>
            </a:r>
          </a:p>
        </p:txBody>
      </p:sp>
      <p:sp>
        <p:nvSpPr>
          <p:cNvPr id="4" name="Text Placeholder 3">
            <a:extLst>
              <a:ext uri="{FF2B5EF4-FFF2-40B4-BE49-F238E27FC236}">
                <a16:creationId xmlns:a16="http://schemas.microsoft.com/office/drawing/2014/main" id="{2A8677B4-3819-712C-D79D-59F151B1CC4E}"/>
              </a:ext>
            </a:extLst>
          </p:cNvPr>
          <p:cNvSpPr>
            <a:spLocks noGrp="1"/>
          </p:cNvSpPr>
          <p:nvPr>
            <p:ph type="body" sz="half" idx="2"/>
          </p:nvPr>
        </p:nvSpPr>
        <p:spPr>
          <a:xfrm>
            <a:off x="929141" y="2430471"/>
            <a:ext cx="2835464" cy="3552039"/>
          </a:xfrm>
        </p:spPr>
        <p:txBody>
          <a:bodyPr vert="horz" lIns="91440" tIns="45720" rIns="91440" bIns="45720" rtlCol="0" anchor="t">
            <a:normAutofit fontScale="70000" lnSpcReduction="20000"/>
          </a:bodyPr>
          <a:lstStyle/>
          <a:p>
            <a:pPr algn="l">
              <a:lnSpc>
                <a:spcPct val="90000"/>
              </a:lnSpc>
              <a:buFont typeface="Arial"/>
              <a:buChar char="•"/>
            </a:pPr>
            <a:endParaRPr lang="en-US" sz="1800" dirty="0">
              <a:solidFill>
                <a:srgbClr val="262626"/>
              </a:solidFill>
            </a:endParaRPr>
          </a:p>
          <a:p>
            <a:pPr>
              <a:lnSpc>
                <a:spcPct val="90000"/>
              </a:lnSpc>
            </a:pPr>
            <a:r>
              <a:rPr lang="en-US" sz="2800" dirty="0">
                <a:solidFill>
                  <a:srgbClr val="262626"/>
                </a:solidFill>
              </a:rPr>
              <a:t>“It talks when I talk; it is sad when I am sad; it comforts me with its sympathy; it says, ‘Do not be downhearted, you poor friendless girl; I will be your friend.’ </a:t>
            </a:r>
          </a:p>
          <a:p>
            <a:pPr>
              <a:lnSpc>
                <a:spcPct val="90000"/>
              </a:lnSpc>
            </a:pPr>
            <a:r>
              <a:rPr lang="en-US" sz="2800" dirty="0">
                <a:solidFill>
                  <a:srgbClr val="262626"/>
                </a:solidFill>
              </a:rPr>
              <a:t>It IS a good friend to me, and my only one; it is my sister.”</a:t>
            </a:r>
          </a:p>
          <a:p>
            <a:pPr>
              <a:lnSpc>
                <a:spcPct val="90000"/>
              </a:lnSpc>
            </a:pPr>
            <a:r>
              <a:rPr lang="en-US" sz="2000" dirty="0">
                <a:solidFill>
                  <a:srgbClr val="262626"/>
                </a:solidFill>
              </a:rPr>
              <a:t>Eve’s Diary, 45</a:t>
            </a:r>
          </a:p>
          <a:p>
            <a:pPr algn="l">
              <a:lnSpc>
                <a:spcPct val="90000"/>
              </a:lnSpc>
            </a:pPr>
            <a:br>
              <a:rPr lang="en-US" sz="1800" dirty="0">
                <a:solidFill>
                  <a:srgbClr val="262626"/>
                </a:solidFill>
              </a:rPr>
            </a:br>
            <a:endParaRPr lang="en-US" sz="1800" dirty="0">
              <a:solidFill>
                <a:srgbClr val="262626"/>
              </a:solidFill>
            </a:endParaRPr>
          </a:p>
          <a:p>
            <a:pPr algn="l">
              <a:lnSpc>
                <a:spcPct val="90000"/>
              </a:lnSpc>
              <a:buFont typeface="Arial"/>
              <a:buChar char="•"/>
            </a:pPr>
            <a:endParaRPr lang="en-US" sz="1800" dirty="0">
              <a:solidFill>
                <a:srgbClr val="262626"/>
              </a:solidFill>
            </a:endParaRPr>
          </a:p>
        </p:txBody>
      </p:sp>
      <p:sp useBgFill="1">
        <p:nvSpPr>
          <p:cNvPr id="16405" name="Rectangle 1640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AD790131-3BE2-FFFF-21BB-8FD748C3182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515101" y="188132"/>
            <a:ext cx="3890998" cy="651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17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7FDD-0785-2550-2329-116DF994D91C}"/>
              </a:ext>
            </a:extLst>
          </p:cNvPr>
          <p:cNvSpPr>
            <a:spLocks noGrp="1"/>
          </p:cNvSpPr>
          <p:nvPr>
            <p:ph type="title"/>
          </p:nvPr>
        </p:nvSpPr>
        <p:spPr/>
        <p:txBody>
          <a:bodyPr>
            <a:normAutofit/>
          </a:bodyPr>
          <a:lstStyle/>
          <a:p>
            <a:r>
              <a:rPr lang="en-US" sz="4000" b="1" dirty="0" err="1"/>
              <a:t>Suff</a:t>
            </a:r>
            <a:r>
              <a:rPr lang="en-US" sz="4000" b="1" dirty="0"/>
              <a:t>-rage</a:t>
            </a:r>
          </a:p>
        </p:txBody>
      </p:sp>
      <p:sp>
        <p:nvSpPr>
          <p:cNvPr id="3" name="Content Placeholder 2">
            <a:extLst>
              <a:ext uri="{FF2B5EF4-FFF2-40B4-BE49-F238E27FC236}">
                <a16:creationId xmlns:a16="http://schemas.microsoft.com/office/drawing/2014/main" id="{B20F7044-A1C8-803D-FF9C-8E4B45FA73A0}"/>
              </a:ext>
            </a:extLst>
          </p:cNvPr>
          <p:cNvSpPr>
            <a:spLocks noGrp="1"/>
          </p:cNvSpPr>
          <p:nvPr>
            <p:ph idx="1"/>
          </p:nvPr>
        </p:nvSpPr>
        <p:spPr/>
        <p:txBody>
          <a:bodyPr>
            <a:normAutofit/>
          </a:bodyPr>
          <a:lstStyle/>
          <a:p>
            <a:r>
              <a:rPr lang="en-US" sz="3200" dirty="0"/>
              <a:t>prayers </a:t>
            </a:r>
          </a:p>
          <a:p>
            <a:r>
              <a:rPr lang="en-US" sz="3200" dirty="0"/>
              <a:t>requests for assistance</a:t>
            </a:r>
          </a:p>
          <a:p>
            <a:r>
              <a:rPr lang="en-US" sz="3200" dirty="0"/>
              <a:t>assistance provided by a supporting vote the vote itself</a:t>
            </a:r>
          </a:p>
          <a:p>
            <a:r>
              <a:rPr lang="en-US" sz="3200" dirty="0"/>
              <a:t>an inalienable right to vote</a:t>
            </a:r>
          </a:p>
          <a:p>
            <a:r>
              <a:rPr lang="en-US" sz="3200" dirty="0"/>
              <a:t>voting as a right rather than a privilege</a:t>
            </a:r>
          </a:p>
        </p:txBody>
      </p:sp>
      <p:sp>
        <p:nvSpPr>
          <p:cNvPr id="4" name="Text Placeholder 3">
            <a:extLst>
              <a:ext uri="{FF2B5EF4-FFF2-40B4-BE49-F238E27FC236}">
                <a16:creationId xmlns:a16="http://schemas.microsoft.com/office/drawing/2014/main" id="{4929EB2C-3AA3-6EBA-DC69-6E440D4A7D89}"/>
              </a:ext>
            </a:extLst>
          </p:cNvPr>
          <p:cNvSpPr>
            <a:spLocks noGrp="1"/>
          </p:cNvSpPr>
          <p:nvPr>
            <p:ph type="body" sz="half" idx="2"/>
          </p:nvPr>
        </p:nvSpPr>
        <p:spPr/>
        <p:txBody>
          <a:bodyPr/>
          <a:lstStyle/>
          <a:p>
            <a:endParaRPr lang="en-US" dirty="0"/>
          </a:p>
          <a:p>
            <a:r>
              <a:rPr lang="en-US" sz="2000" dirty="0"/>
              <a:t>Eve has such a “rage for explaining” </a:t>
            </a:r>
          </a:p>
          <a:p>
            <a:endParaRPr lang="en-US" sz="2000" dirty="0"/>
          </a:p>
          <a:p>
            <a:r>
              <a:rPr lang="en-US" dirty="0"/>
              <a:t>(Extracts from Adam’s Diary, 19)</a:t>
            </a:r>
          </a:p>
        </p:txBody>
      </p:sp>
    </p:spTree>
    <p:extLst>
      <p:ext uri="{BB962C8B-B14F-4D97-AF65-F5344CB8AC3E}">
        <p14:creationId xmlns:p14="http://schemas.microsoft.com/office/powerpoint/2010/main" val="426176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75" name="Group 10256">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258" name="Picture 10257">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259" name="Rectangle 10258">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260" name="Picture 10259">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261" name="Picture 10260">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276" name="Straight Connector 10262">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0277" name="Rectangle 10264">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0278" name="Rectangle 10266">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9" name="Rectangle 10268">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4BBA736F-3922-02E8-C300-C812D819F905}"/>
              </a:ext>
            </a:extLst>
          </p:cNvPr>
          <p:cNvSpPr>
            <a:spLocks noGrp="1"/>
          </p:cNvSpPr>
          <p:nvPr>
            <p:ph type="title"/>
          </p:nvPr>
        </p:nvSpPr>
        <p:spPr>
          <a:xfrm>
            <a:off x="929140" y="972766"/>
            <a:ext cx="2835464" cy="1254868"/>
          </a:xfrm>
        </p:spPr>
        <p:txBody>
          <a:bodyPr vert="horz" lIns="91440" tIns="45720" rIns="91440" bIns="45720" rtlCol="0" anchor="b">
            <a:normAutofit/>
          </a:bodyPr>
          <a:lstStyle/>
          <a:p>
            <a:r>
              <a:rPr lang="en-US" sz="4000" b="1" dirty="0">
                <a:solidFill>
                  <a:srgbClr val="262626"/>
                </a:solidFill>
              </a:rPr>
              <a:t>Eve</a:t>
            </a:r>
          </a:p>
        </p:txBody>
      </p:sp>
      <p:sp>
        <p:nvSpPr>
          <p:cNvPr id="6" name="Text Placeholder 5">
            <a:extLst>
              <a:ext uri="{FF2B5EF4-FFF2-40B4-BE49-F238E27FC236}">
                <a16:creationId xmlns:a16="http://schemas.microsoft.com/office/drawing/2014/main" id="{AE9DAA27-2E08-33A3-BFED-EF833861811C}"/>
              </a:ext>
            </a:extLst>
          </p:cNvPr>
          <p:cNvSpPr>
            <a:spLocks noGrp="1"/>
          </p:cNvSpPr>
          <p:nvPr>
            <p:ph type="body" sz="half" idx="2"/>
          </p:nvPr>
        </p:nvSpPr>
        <p:spPr>
          <a:xfrm>
            <a:off x="929141" y="2430471"/>
            <a:ext cx="2835464" cy="3552039"/>
          </a:xfrm>
        </p:spPr>
        <p:txBody>
          <a:bodyPr vert="horz" lIns="91440" tIns="45720" rIns="91440" bIns="45720" rtlCol="0" anchor="t">
            <a:normAutofit/>
          </a:bodyPr>
          <a:lstStyle/>
          <a:p>
            <a:pPr algn="l">
              <a:buFont typeface="Arial"/>
              <a:buChar char="•"/>
            </a:pPr>
            <a:endParaRPr lang="en-US" sz="1800" dirty="0">
              <a:solidFill>
                <a:srgbClr val="262626"/>
              </a:solidFill>
            </a:endParaRPr>
          </a:p>
          <a:p>
            <a:r>
              <a:rPr lang="en-US" sz="2000" dirty="0">
                <a:solidFill>
                  <a:srgbClr val="262626"/>
                </a:solidFill>
              </a:rPr>
              <a:t>Auguste Rodin</a:t>
            </a:r>
          </a:p>
          <a:p>
            <a:r>
              <a:rPr lang="en-US" sz="2000" dirty="0">
                <a:solidFill>
                  <a:srgbClr val="262626"/>
                </a:solidFill>
              </a:rPr>
              <a:t>1886</a:t>
            </a:r>
          </a:p>
          <a:p>
            <a:r>
              <a:rPr lang="en-US" sz="2000" dirty="0">
                <a:solidFill>
                  <a:srgbClr val="262626"/>
                </a:solidFill>
              </a:rPr>
              <a:t>Art Institute of Chicago</a:t>
            </a:r>
          </a:p>
          <a:p>
            <a:pPr>
              <a:buFont typeface="Arial"/>
              <a:buChar char="•"/>
            </a:pPr>
            <a:endParaRPr lang="en-US" sz="2000" dirty="0">
              <a:solidFill>
                <a:srgbClr val="262626"/>
              </a:solidFill>
            </a:endParaRPr>
          </a:p>
          <a:p>
            <a:r>
              <a:rPr lang="en-US" sz="2000" dirty="0">
                <a:solidFill>
                  <a:srgbClr val="262626"/>
                </a:solidFill>
              </a:rPr>
              <a:t>After </a:t>
            </a:r>
            <a:r>
              <a:rPr lang="en-US" sz="2000" i="1" dirty="0">
                <a:solidFill>
                  <a:srgbClr val="262626"/>
                </a:solidFill>
              </a:rPr>
              <a:t>The Gates of Hell</a:t>
            </a:r>
          </a:p>
          <a:p>
            <a:r>
              <a:rPr lang="en-US" sz="2000" dirty="0">
                <a:solidFill>
                  <a:srgbClr val="262626"/>
                </a:solidFill>
              </a:rPr>
              <a:t>1880</a:t>
            </a:r>
          </a:p>
        </p:txBody>
      </p:sp>
      <p:sp useBgFill="1">
        <p:nvSpPr>
          <p:cNvPr id="10271" name="Rectangle 10270">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2" name="Picture 12" descr="Eve after the Fall | The Art Institute of Chicago">
            <a:extLst>
              <a:ext uri="{FF2B5EF4-FFF2-40B4-BE49-F238E27FC236}">
                <a16:creationId xmlns:a16="http://schemas.microsoft.com/office/drawing/2014/main" id="{03A4EF77-F0CB-DCB4-2E23-CB396E7BC0F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229350" y="104420"/>
            <a:ext cx="4457699" cy="667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7415" name="Group 17414">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7416" name="Picture 17415">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417" name="Rectangle 17416">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418" name="Picture 17417">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419" name="Picture 17418">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421" name="Straight Connector 17420">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7423" name="Rectangle 17422">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25" name="Group 17424">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7426" name="Picture 17425">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427" name="Rectangle 17426">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428" name="Picture 17427">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429" name="Picture 17428">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700C93E3-1702-BD69-3C9C-BC2F0DF967B4}"/>
              </a:ext>
            </a:extLst>
          </p:cNvPr>
          <p:cNvSpPr>
            <a:spLocks noGrp="1"/>
          </p:cNvSpPr>
          <p:nvPr>
            <p:ph type="title"/>
          </p:nvPr>
        </p:nvSpPr>
        <p:spPr>
          <a:xfrm>
            <a:off x="1295402" y="982132"/>
            <a:ext cx="3660056" cy="1325373"/>
          </a:xfrm>
        </p:spPr>
        <p:txBody>
          <a:bodyPr vert="horz" lIns="91440" tIns="45720" rIns="91440" bIns="45720" rtlCol="0" anchor="b">
            <a:normAutofit fontScale="90000"/>
          </a:bodyPr>
          <a:lstStyle/>
          <a:p>
            <a:r>
              <a:rPr lang="en-US" sz="4000" b="1" dirty="0">
                <a:solidFill>
                  <a:srgbClr val="262626"/>
                </a:solidFill>
              </a:rPr>
              <a:t>Mark Twain on Anna Dickinson</a:t>
            </a:r>
          </a:p>
        </p:txBody>
      </p:sp>
      <p:cxnSp>
        <p:nvCxnSpPr>
          <p:cNvPr id="17431" name="Straight Connector 17430">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B1E9F71E-C299-F969-6079-BE5E4D8AA794}"/>
              </a:ext>
            </a:extLst>
          </p:cNvPr>
          <p:cNvSpPr>
            <a:spLocks noGrp="1"/>
          </p:cNvSpPr>
          <p:nvPr>
            <p:ph type="body" sz="half" idx="2"/>
          </p:nvPr>
        </p:nvSpPr>
        <p:spPr>
          <a:xfrm>
            <a:off x="1295401" y="2493774"/>
            <a:ext cx="3660057" cy="3382094"/>
          </a:xfrm>
        </p:spPr>
        <p:txBody>
          <a:bodyPr vert="horz" lIns="91440" tIns="45720" rIns="91440" bIns="45720" rtlCol="0" anchor="t">
            <a:noAutofit/>
          </a:bodyPr>
          <a:lstStyle/>
          <a:p>
            <a:r>
              <a:rPr lang="en-US" sz="1800" dirty="0">
                <a:solidFill>
                  <a:srgbClr val="262626"/>
                </a:solidFill>
              </a:rPr>
              <a:t>“She talks fast, uses no notes what ever, never hesitates for a word, always gets the right word in the right place, and has the most perfect confidence in herself. Indeed, her sentences are remarkably smoothly-woven and felicitous. Her vim, her energy, her determined look, her tremendous earnestness, would compel the respect and the attention of an audience, even if she spoke in Chinese…”</a:t>
            </a:r>
          </a:p>
        </p:txBody>
      </p:sp>
      <p:pic>
        <p:nvPicPr>
          <p:cNvPr id="17410" name="Picture 2" descr="orator for the women's rights movement Anna Dickinson">
            <a:extLst>
              <a:ext uri="{FF2B5EF4-FFF2-40B4-BE49-F238E27FC236}">
                <a16:creationId xmlns:a16="http://schemas.microsoft.com/office/drawing/2014/main" id="{62EC639F-9452-1249-B317-A07251BD20D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383129" y="982131"/>
            <a:ext cx="3540543" cy="4893735"/>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9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128" name="Picture 512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29" name="Rectangle 512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30" name="Picture 512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31" name="Picture 513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133" name="Straight Connector 513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5135" name="Rectangle 5134">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7" name="Group 5136">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138" name="Picture 5137">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39" name="Rectangle 5138">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40" name="Picture 5139">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41" name="Picture 5140">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0CF5337-7198-A7F4-CA3A-809517757B12}"/>
              </a:ext>
            </a:extLst>
          </p:cNvPr>
          <p:cNvSpPr>
            <a:spLocks noGrp="1"/>
          </p:cNvSpPr>
          <p:nvPr>
            <p:ph type="title"/>
          </p:nvPr>
        </p:nvSpPr>
        <p:spPr>
          <a:xfrm>
            <a:off x="1295401" y="640758"/>
            <a:ext cx="3660056" cy="1325373"/>
          </a:xfrm>
        </p:spPr>
        <p:txBody>
          <a:bodyPr vert="horz" lIns="91440" tIns="45720" rIns="91440" bIns="45720" rtlCol="0" anchor="b">
            <a:normAutofit/>
          </a:bodyPr>
          <a:lstStyle/>
          <a:p>
            <a:r>
              <a:rPr lang="en-US" sz="3600" b="1" dirty="0"/>
              <a:t>The Suffragettes</a:t>
            </a:r>
          </a:p>
        </p:txBody>
      </p:sp>
      <p:cxnSp>
        <p:nvCxnSpPr>
          <p:cNvPr id="5143" name="Straight Connector 5142">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AF5CD671-CBFB-CE58-631A-AAB13DBD24D0}"/>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endParaRPr lang="en-US" sz="2400" dirty="0"/>
          </a:p>
          <a:p>
            <a:r>
              <a:rPr lang="en-US" sz="2400" dirty="0"/>
              <a:t>Trixie </a:t>
            </a:r>
            <a:r>
              <a:rPr lang="en-US" sz="2400" dirty="0" err="1"/>
              <a:t>Friganza</a:t>
            </a:r>
            <a:r>
              <a:rPr lang="en-US" sz="2400" dirty="0"/>
              <a:t> </a:t>
            </a:r>
          </a:p>
          <a:p>
            <a:r>
              <a:rPr lang="en-US" sz="2400" dirty="0"/>
              <a:t>between other suffragettes </a:t>
            </a:r>
          </a:p>
          <a:p>
            <a:r>
              <a:rPr lang="en-US" sz="2400" dirty="0"/>
              <a:t>New York City</a:t>
            </a:r>
          </a:p>
          <a:p>
            <a:r>
              <a:rPr lang="en-US" sz="2400" dirty="0"/>
              <a:t>October 28, 1908</a:t>
            </a:r>
          </a:p>
        </p:txBody>
      </p:sp>
      <p:pic>
        <p:nvPicPr>
          <p:cNvPr id="5122" name="Picture 2" descr="A group of women holding a sign&#10;&#10;Description automatically generated with medium confidence">
            <a:extLst>
              <a:ext uri="{FF2B5EF4-FFF2-40B4-BE49-F238E27FC236}">
                <a16:creationId xmlns:a16="http://schemas.microsoft.com/office/drawing/2014/main" id="{250E8590-B5B8-6CFF-B170-1C705AC66D3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25912" r="16249" b="-1"/>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9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5" name="Picture 74">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6" name="Rectangle 75">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8" name="Picture 77">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7" name="Title 6">
            <a:extLst>
              <a:ext uri="{FF2B5EF4-FFF2-40B4-BE49-F238E27FC236}">
                <a16:creationId xmlns:a16="http://schemas.microsoft.com/office/drawing/2014/main" id="{EF821E39-4D15-85C5-961D-9CF9AFF0F3BF}"/>
              </a:ext>
            </a:extLst>
          </p:cNvPr>
          <p:cNvSpPr>
            <a:spLocks noGrp="1"/>
          </p:cNvSpPr>
          <p:nvPr>
            <p:ph type="title"/>
          </p:nvPr>
        </p:nvSpPr>
        <p:spPr>
          <a:xfrm>
            <a:off x="1295402" y="982132"/>
            <a:ext cx="3660056" cy="1325373"/>
          </a:xfrm>
        </p:spPr>
        <p:txBody>
          <a:bodyPr anchor="b">
            <a:normAutofit/>
          </a:bodyPr>
          <a:lstStyle/>
          <a:p>
            <a:r>
              <a:rPr lang="en-US" sz="3600" b="1" dirty="0"/>
              <a:t>Emmeline Pankhurst</a:t>
            </a:r>
          </a:p>
        </p:txBody>
      </p:sp>
      <p:cxnSp>
        <p:nvCxnSpPr>
          <p:cNvPr id="80" name="Straight Connector 79">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28FAD875-7DDC-D493-2869-8A8D2682606E}"/>
              </a:ext>
            </a:extLst>
          </p:cNvPr>
          <p:cNvSpPr>
            <a:spLocks noGrp="1"/>
          </p:cNvSpPr>
          <p:nvPr>
            <p:ph idx="1"/>
          </p:nvPr>
        </p:nvSpPr>
        <p:spPr>
          <a:xfrm>
            <a:off x="1295401" y="2493774"/>
            <a:ext cx="3660057" cy="3382094"/>
          </a:xfrm>
        </p:spPr>
        <p:txBody>
          <a:bodyPr>
            <a:normAutofit/>
          </a:bodyPr>
          <a:lstStyle/>
          <a:p>
            <a:pPr marL="0" indent="0" algn="ctr">
              <a:buNone/>
            </a:pPr>
            <a:endParaRPr lang="en-US" dirty="0"/>
          </a:p>
          <a:p>
            <a:pPr marL="0" indent="0" algn="ctr">
              <a:buNone/>
            </a:pPr>
            <a:r>
              <a:rPr lang="en-US" dirty="0"/>
              <a:t>“Freedom or Death”</a:t>
            </a:r>
          </a:p>
          <a:p>
            <a:pPr marL="0" indent="0" algn="ctr">
              <a:buNone/>
            </a:pPr>
            <a:r>
              <a:rPr lang="en-US" dirty="0"/>
              <a:t>1913</a:t>
            </a:r>
          </a:p>
          <a:p>
            <a:pPr marL="0" indent="0" algn="ctr">
              <a:buNone/>
            </a:pPr>
            <a:r>
              <a:rPr lang="en-US" dirty="0"/>
              <a:t>Hartford, CT</a:t>
            </a:r>
          </a:p>
        </p:txBody>
      </p:sp>
      <p:pic>
        <p:nvPicPr>
          <p:cNvPr id="2051" name="Picture 2" descr="Emmeline Pankhurst">
            <a:extLst>
              <a:ext uri="{FF2B5EF4-FFF2-40B4-BE49-F238E27FC236}">
                <a16:creationId xmlns:a16="http://schemas.microsoft.com/office/drawing/2014/main" id="{87655B6D-B8C2-0F38-F9E3-F71E29CD429B}"/>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25825" r="7116"/>
          <a:stretch>
            <a:fillRect/>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B3CD5AE0-5C39-2499-8A91-2DA8BBC8C124}"/>
              </a:ext>
            </a:extLst>
          </p:cNvPr>
          <p:cNvSpPr>
            <a:spLocks noChangeArrowheads="1"/>
          </p:cNvSpPr>
          <p:nvPr/>
        </p:nvSpPr>
        <p:spPr bwMode="auto">
          <a:xfrm>
            <a:off x="-285750" y="-76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3102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42D945-9F64-A4E9-EED8-D001248CC706}"/>
              </a:ext>
            </a:extLst>
          </p:cNvPr>
          <p:cNvSpPr>
            <a:spLocks noGrp="1"/>
          </p:cNvSpPr>
          <p:nvPr>
            <p:ph type="title"/>
          </p:nvPr>
        </p:nvSpPr>
        <p:spPr>
          <a:xfrm>
            <a:off x="1293811" y="1388534"/>
            <a:ext cx="3718455" cy="1123018"/>
          </a:xfrm>
        </p:spPr>
        <p:txBody>
          <a:bodyPr>
            <a:normAutofit/>
          </a:bodyPr>
          <a:lstStyle/>
          <a:p>
            <a:r>
              <a:rPr lang="en-US" sz="2800" b="1" dirty="0"/>
              <a:t>Susan Brownell Anthony</a:t>
            </a:r>
          </a:p>
        </p:txBody>
      </p:sp>
      <p:sp>
        <p:nvSpPr>
          <p:cNvPr id="6" name="Content Placeholder 5">
            <a:extLst>
              <a:ext uri="{FF2B5EF4-FFF2-40B4-BE49-F238E27FC236}">
                <a16:creationId xmlns:a16="http://schemas.microsoft.com/office/drawing/2014/main" id="{427B77EE-6981-0225-079E-B249FCBBFF61}"/>
              </a:ext>
            </a:extLst>
          </p:cNvPr>
          <p:cNvSpPr>
            <a:spLocks noGrp="1"/>
          </p:cNvSpPr>
          <p:nvPr>
            <p:ph idx="1"/>
          </p:nvPr>
        </p:nvSpPr>
        <p:spPr>
          <a:xfrm>
            <a:off x="5418668" y="792481"/>
            <a:ext cx="5469466" cy="5376672"/>
          </a:xfrm>
        </p:spPr>
        <p:txBody>
          <a:bodyPr>
            <a:normAutofit fontScale="92500" lnSpcReduction="10000"/>
          </a:bodyPr>
          <a:lstStyle/>
          <a:p>
            <a:pPr marL="0" indent="0">
              <a:buNone/>
            </a:pPr>
            <a:r>
              <a:rPr lang="en-US" dirty="0"/>
              <a:t>“We had hoped that she might see the full fruition of her desires. All over the world there had been prayer without ceasing that she might remain until her dearest hope should become an established fact. But I believe I speak for all enlightened womanhood when I say that we almost forget the grief and disappointment in the prayer of thanksgiving that this great soul has been permitted to live even thus long and to give its splendid service to the world. We realize that her life has given to many nations a higher perception of life and duty and that it has lifted society to a higher plane, and we are grateful. We are rejoiced that she was permitted to make her life a continual and triumphal march of well-doing until the very end.”</a:t>
            </a:r>
          </a:p>
        </p:txBody>
      </p:sp>
      <p:sp>
        <p:nvSpPr>
          <p:cNvPr id="7" name="Text Placeholder 6">
            <a:extLst>
              <a:ext uri="{FF2B5EF4-FFF2-40B4-BE49-F238E27FC236}">
                <a16:creationId xmlns:a16="http://schemas.microsoft.com/office/drawing/2014/main" id="{24E3BF83-C111-5FCE-F3E0-FA570DB5BB1C}"/>
              </a:ext>
            </a:extLst>
          </p:cNvPr>
          <p:cNvSpPr>
            <a:spLocks noGrp="1"/>
          </p:cNvSpPr>
          <p:nvPr>
            <p:ph type="body" sz="half" idx="2"/>
          </p:nvPr>
        </p:nvSpPr>
        <p:spPr>
          <a:xfrm>
            <a:off x="1293811" y="3031064"/>
            <a:ext cx="3718455" cy="2943015"/>
          </a:xfrm>
        </p:spPr>
        <p:txBody>
          <a:bodyPr>
            <a:normAutofit/>
          </a:bodyPr>
          <a:lstStyle/>
          <a:p>
            <a:r>
              <a:rPr lang="en-US" dirty="0"/>
              <a:t>Died in Rochester, NY </a:t>
            </a:r>
          </a:p>
          <a:p>
            <a:r>
              <a:rPr lang="en-US" dirty="0"/>
              <a:t>March 13, 1906</a:t>
            </a:r>
          </a:p>
          <a:p>
            <a:endParaRPr lang="en-US" dirty="0"/>
          </a:p>
          <a:p>
            <a:r>
              <a:rPr lang="en-US" dirty="0"/>
              <a:t>Excerpt from the eulogy delivered by </a:t>
            </a:r>
          </a:p>
          <a:p>
            <a:r>
              <a:rPr lang="en-US" dirty="0"/>
              <a:t>Carrie Chapman Catt</a:t>
            </a:r>
          </a:p>
          <a:p>
            <a:r>
              <a:rPr lang="en-US" dirty="0"/>
              <a:t>Founder of the Women Suffrage Party (precursor to League of Woman Voters)</a:t>
            </a:r>
          </a:p>
        </p:txBody>
      </p:sp>
    </p:spTree>
    <p:extLst>
      <p:ext uri="{BB962C8B-B14F-4D97-AF65-F5344CB8AC3E}">
        <p14:creationId xmlns:p14="http://schemas.microsoft.com/office/powerpoint/2010/main" val="151826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8456" name="Group 1843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440" name="Picture 1843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441" name="Rectangle 1844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442" name="Picture 1844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443" name="Picture 1844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458" name="Straight Connector 1844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8459" name="Rectangle 1844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60" name="Group 1844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450" name="Picture 1844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461" name="Rectangle 1845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452" name="Picture 1845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462" name="Picture 1845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549058C-1ED0-5DF3-B36F-BF7C2949F0E7}"/>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4100" b="1"/>
              <a:t>At Eve’s Grave</a:t>
            </a:r>
          </a:p>
        </p:txBody>
      </p:sp>
      <p:sp>
        <p:nvSpPr>
          <p:cNvPr id="18455" name="Rectangle 1845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a:extLst>
              <a:ext uri="{FF2B5EF4-FFF2-40B4-BE49-F238E27FC236}">
                <a16:creationId xmlns:a16="http://schemas.microsoft.com/office/drawing/2014/main" id="{DACA4E82-8843-EBC4-1096-C74415D0BC2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1121" r="1" b="45751"/>
          <a:stretch/>
        </p:blipFill>
        <p:spPr bwMode="auto">
          <a:xfrm>
            <a:off x="1412683" y="1410208"/>
            <a:ext cx="5278777"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8457" name="Straight Connector 1845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111F763A-2606-B3EC-9788-859138A02661}"/>
              </a:ext>
            </a:extLst>
          </p:cNvPr>
          <p:cNvSpPr>
            <a:spLocks noGrp="1"/>
          </p:cNvSpPr>
          <p:nvPr>
            <p:ph type="body" sz="half" idx="2"/>
          </p:nvPr>
        </p:nvSpPr>
        <p:spPr>
          <a:xfrm>
            <a:off x="7535824" y="2556932"/>
            <a:ext cx="3360771" cy="3050370"/>
          </a:xfrm>
        </p:spPr>
        <p:txBody>
          <a:bodyPr vert="horz" lIns="91440" tIns="45720" rIns="91440" bIns="45720" rtlCol="0" anchor="t">
            <a:normAutofit/>
          </a:bodyPr>
          <a:lstStyle/>
          <a:p>
            <a:pPr algn="l">
              <a:buFont typeface="Arial"/>
              <a:buChar char="•"/>
            </a:pPr>
            <a:endParaRPr lang="en-US" dirty="0"/>
          </a:p>
          <a:p>
            <a:r>
              <a:rPr lang="en-US" sz="2400" dirty="0"/>
              <a:t>“Wheresoever she was, </a:t>
            </a:r>
            <a:r>
              <a:rPr lang="en-US" sz="2400" i="1" dirty="0"/>
              <a:t>there</a:t>
            </a:r>
            <a:r>
              <a:rPr lang="en-US" sz="2400" dirty="0"/>
              <a:t> was Eden” </a:t>
            </a:r>
          </a:p>
          <a:p>
            <a:endParaRPr lang="en-US" sz="2000" dirty="0"/>
          </a:p>
          <a:p>
            <a:r>
              <a:rPr lang="en-US" sz="1800" dirty="0"/>
              <a:t>(Eve’s Diary 109)</a:t>
            </a:r>
          </a:p>
        </p:txBody>
      </p:sp>
    </p:spTree>
    <p:extLst>
      <p:ext uri="{BB962C8B-B14F-4D97-AF65-F5344CB8AC3E}">
        <p14:creationId xmlns:p14="http://schemas.microsoft.com/office/powerpoint/2010/main" val="3531085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7" name="Picture 5" descr="A picture containing text, fabric&#10;&#10;Description automatically generated">
            <a:extLst>
              <a:ext uri="{FF2B5EF4-FFF2-40B4-BE49-F238E27FC236}">
                <a16:creationId xmlns:a16="http://schemas.microsoft.com/office/drawing/2014/main" id="{6B48D66F-0D12-9097-6CF0-FE23A0946B6E}"/>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745" r="4957" b="-3"/>
          <a:stretch>
            <a:fillRect/>
          </a:stretch>
        </p:blipFill>
        <p:spPr bwMode="auto">
          <a:xfrm>
            <a:off x="8202335" y="171714"/>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4" descr="A picture containing text&#10;&#10;Description automatically generated">
            <a:extLst>
              <a:ext uri="{FF2B5EF4-FFF2-40B4-BE49-F238E27FC236}">
                <a16:creationId xmlns:a16="http://schemas.microsoft.com/office/drawing/2014/main" id="{9E012B85-E0A6-427D-89A0-B67AB21490A3}"/>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428" r="2171" b="-3"/>
          <a:stretch>
            <a:fillRect/>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 descr="A picture containing fabric, porcelain&#10;&#10;Description automatically generated">
            <a:extLst>
              <a:ext uri="{FF2B5EF4-FFF2-40B4-BE49-F238E27FC236}">
                <a16:creationId xmlns:a16="http://schemas.microsoft.com/office/drawing/2014/main" id="{FE9F81C1-BDCF-8691-8272-55A120D78475}"/>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1577" r="-3" b="-3"/>
          <a:stretch>
            <a:fillRect/>
          </a:stretch>
        </p:blipFill>
        <p:spPr bwMode="auto">
          <a:xfrm>
            <a:off x="193528" y="171714"/>
            <a:ext cx="3799007" cy="6514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275CFA5-BC01-A7D1-3206-EE9F62CD9D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28D3E407-F5FF-02A1-DCB3-E39C019CEB0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31EC9433-171D-6AEA-31C4-AF0D1D35C09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5289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271" name="Group 1127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272" name="Picture 1127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273" name="Rectangle 1127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274" name="Picture 1127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75" name="Picture 1127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1277" name="Straight Connector 1127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1279" name="Rectangle 1127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1" name="Group 1128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282" name="Picture 1128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283" name="Rectangle 1128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284" name="Picture 1128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85" name="Picture 1128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EDEB3F4-A238-DF7C-CD26-AAC2209FF48E}"/>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4000" b="1" dirty="0"/>
              <a:t>Adam and Eve</a:t>
            </a:r>
          </a:p>
        </p:txBody>
      </p:sp>
      <p:cxnSp>
        <p:nvCxnSpPr>
          <p:cNvPr id="11287" name="Straight Connector 1128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17E5546C-B045-1170-7E2F-92AC54892022}"/>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pPr>
              <a:buFont typeface="Arial"/>
              <a:buChar char="•"/>
            </a:pPr>
            <a:endParaRPr lang="en-US" dirty="0"/>
          </a:p>
          <a:p>
            <a:endParaRPr lang="en-US" dirty="0"/>
          </a:p>
          <a:p>
            <a:r>
              <a:rPr lang="en-US" sz="2000" dirty="0"/>
              <a:t>Edvard Munch</a:t>
            </a:r>
          </a:p>
          <a:p>
            <a:r>
              <a:rPr lang="en-US" sz="2000" dirty="0"/>
              <a:t>1909</a:t>
            </a:r>
          </a:p>
          <a:p>
            <a:r>
              <a:rPr lang="en-US" sz="2000" dirty="0"/>
              <a:t>Munch Museum</a:t>
            </a:r>
          </a:p>
        </p:txBody>
      </p:sp>
      <p:pic>
        <p:nvPicPr>
          <p:cNvPr id="11266" name="Picture 2">
            <a:extLst>
              <a:ext uri="{FF2B5EF4-FFF2-40B4-BE49-F238E27FC236}">
                <a16:creationId xmlns:a16="http://schemas.microsoft.com/office/drawing/2014/main" id="{3CE0333C-137C-79A1-6422-431AFF0B775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0004" r="4219" b="3"/>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4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AC5143D4-E842-4E76-98C7-42518DB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Stanton, Elizabeth Cady - Freethought Trail - New York">
            <a:extLst>
              <a:ext uri="{FF2B5EF4-FFF2-40B4-BE49-F238E27FC236}">
                <a16:creationId xmlns:a16="http://schemas.microsoft.com/office/drawing/2014/main" id="{6A4DF440-4CAF-C19D-B949-21F2C2A13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5" r="7686" b="1"/>
          <a:stretch/>
        </p:blipFill>
        <p:spPr bwMode="auto">
          <a:xfrm>
            <a:off x="486138" y="488137"/>
            <a:ext cx="5608274" cy="5883295"/>
          </a:xfrm>
          <a:prstGeom prst="rect">
            <a:avLst/>
          </a:pr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5177F5E2-DC0B-4476-8ABD-1B8BA1F57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5362247"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pic>
        <p:nvPicPr>
          <p:cNvPr id="9218" name="Picture 2" descr="Part 1, Title Page">
            <a:extLst>
              <a:ext uri="{FF2B5EF4-FFF2-40B4-BE49-F238E27FC236}">
                <a16:creationId xmlns:a16="http://schemas.microsoft.com/office/drawing/2014/main" id="{671AD563-0C07-C225-0D12-FCA76AA2B5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31551"/>
          <a:stretch/>
        </p:blipFill>
        <p:spPr bwMode="auto">
          <a:xfrm>
            <a:off x="6094412" y="488137"/>
            <a:ext cx="5608274" cy="5883295"/>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13D82955-585A-4084-8A5A-1D960C4AD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6286" y="609600"/>
            <a:ext cx="5364525"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9231" name="Group 9230">
            <a:extLst>
              <a:ext uri="{FF2B5EF4-FFF2-40B4-BE49-F238E27FC236}">
                <a16:creationId xmlns:a16="http://schemas.microsoft.com/office/drawing/2014/main" id="{7FD356DC-FB22-46EC-B214-6858EB877C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9232" name="Rounded Rectangle 21">
              <a:extLst>
                <a:ext uri="{FF2B5EF4-FFF2-40B4-BE49-F238E27FC236}">
                  <a16:creationId xmlns:a16="http://schemas.microsoft.com/office/drawing/2014/main" id="{F78B03FC-9D4D-4758-BFD4-48E54C088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9233" name="Picture 9232">
              <a:extLst>
                <a:ext uri="{FF2B5EF4-FFF2-40B4-BE49-F238E27FC236}">
                  <a16:creationId xmlns:a16="http://schemas.microsoft.com/office/drawing/2014/main" id="{65DCC465-44D1-462F-B780-A73109D185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9234" name="Rounded Rectangle 27">
              <a:extLst>
                <a:ext uri="{FF2B5EF4-FFF2-40B4-BE49-F238E27FC236}">
                  <a16:creationId xmlns:a16="http://schemas.microsoft.com/office/drawing/2014/main" id="{EAF182C0-6005-44EE-A519-8408C73EE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9235" name="Picture 9234">
              <a:extLst>
                <a:ext uri="{FF2B5EF4-FFF2-40B4-BE49-F238E27FC236}">
                  <a16:creationId xmlns:a16="http://schemas.microsoft.com/office/drawing/2014/main" id="{82125AA8-D0CA-49AF-85C7-A5F2C9A0A55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295827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200" name="Picture 8199">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201" name="Rectangle 8200">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202" name="Picture 8201">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203" name="Picture 8202">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205" name="Straight Connector 820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207" name="Rectangle 8206">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8209" name="Rectangle 8208">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1" name="Rectangle 8210">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E55B475C-8EA3-9BC3-BDDC-B8C833E7E73A}"/>
              </a:ext>
            </a:extLst>
          </p:cNvPr>
          <p:cNvSpPr>
            <a:spLocks noGrp="1"/>
          </p:cNvSpPr>
          <p:nvPr>
            <p:ph type="title"/>
          </p:nvPr>
        </p:nvSpPr>
        <p:spPr>
          <a:xfrm>
            <a:off x="929140" y="972766"/>
            <a:ext cx="2835464" cy="2087426"/>
          </a:xfrm>
        </p:spPr>
        <p:txBody>
          <a:bodyPr vert="horz" lIns="91440" tIns="45720" rIns="91440" bIns="45720" rtlCol="0" anchor="b">
            <a:normAutofit/>
          </a:bodyPr>
          <a:lstStyle/>
          <a:p>
            <a:r>
              <a:rPr lang="en-US" sz="2800" dirty="0">
                <a:solidFill>
                  <a:srgbClr val="262626"/>
                </a:solidFill>
              </a:rPr>
              <a:t>The Private Life of Adam and Eve</a:t>
            </a:r>
          </a:p>
        </p:txBody>
      </p:sp>
      <p:sp>
        <p:nvSpPr>
          <p:cNvPr id="6" name="Text Placeholder 5">
            <a:extLst>
              <a:ext uri="{FF2B5EF4-FFF2-40B4-BE49-F238E27FC236}">
                <a16:creationId xmlns:a16="http://schemas.microsoft.com/office/drawing/2014/main" id="{3A5527EA-46F2-5AE7-4B78-D0E63BA38BC7}"/>
              </a:ext>
            </a:extLst>
          </p:cNvPr>
          <p:cNvSpPr>
            <a:spLocks noGrp="1"/>
          </p:cNvSpPr>
          <p:nvPr>
            <p:ph type="body" sz="half" idx="2"/>
          </p:nvPr>
        </p:nvSpPr>
        <p:spPr>
          <a:xfrm>
            <a:off x="929141" y="4840227"/>
            <a:ext cx="2835464" cy="1045006"/>
          </a:xfrm>
        </p:spPr>
        <p:txBody>
          <a:bodyPr vert="horz" lIns="91440" tIns="45720" rIns="91440" bIns="45720" rtlCol="0" anchor="t">
            <a:normAutofit/>
          </a:bodyPr>
          <a:lstStyle/>
          <a:p>
            <a:r>
              <a:rPr lang="en-US" sz="2400" dirty="0">
                <a:solidFill>
                  <a:srgbClr val="262626"/>
                </a:solidFill>
              </a:rPr>
              <a:t>Harper &amp; Brothers</a:t>
            </a:r>
          </a:p>
          <a:p>
            <a:r>
              <a:rPr lang="en-US" sz="2400" dirty="0">
                <a:solidFill>
                  <a:srgbClr val="262626"/>
                </a:solidFill>
              </a:rPr>
              <a:t>1906</a:t>
            </a:r>
          </a:p>
        </p:txBody>
      </p:sp>
      <p:sp useBgFill="1">
        <p:nvSpPr>
          <p:cNvPr id="8213" name="Rectangle 8212">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FDEC0CB4-1374-8051-4DB4-1FF8DCA60BD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096000" y="126611"/>
            <a:ext cx="4707467" cy="665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850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7" descr="A picture containing text, fabric&#10;&#10;Description automatically generated">
            <a:extLst>
              <a:ext uri="{FF2B5EF4-FFF2-40B4-BE49-F238E27FC236}">
                <a16:creationId xmlns:a16="http://schemas.microsoft.com/office/drawing/2014/main" id="{CF72882F-BE54-53AA-8830-EBBAE7A097A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8476" r="-1" b="29178"/>
          <a:stretch>
            <a:fillRect/>
          </a:stretch>
        </p:blipFill>
        <p:spPr bwMode="auto">
          <a:xfrm>
            <a:off x="804334" y="804334"/>
            <a:ext cx="5051804" cy="5249332"/>
          </a:xfrm>
          <a:prstGeom prst="rect">
            <a:avLst/>
          </a:prstGeom>
          <a:noFill/>
          <a:ln w="57150" cmpd="thickThin">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4097" name="Picture 6" descr="Courtship of Sam and Livy - Center for Mark Twain Studies">
            <a:extLst>
              <a:ext uri="{FF2B5EF4-FFF2-40B4-BE49-F238E27FC236}">
                <a16:creationId xmlns:a16="http://schemas.microsoft.com/office/drawing/2014/main" id="{A375C921-2DB7-B3D9-8534-A10D62CDD7E6}"/>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r="1" b="21549"/>
          <a:stretch>
            <a:fillRect/>
          </a:stretch>
        </p:blipFill>
        <p:spPr bwMode="auto">
          <a:xfrm>
            <a:off x="6335861" y="804334"/>
            <a:ext cx="5051804" cy="5249332"/>
          </a:xfrm>
          <a:prstGeom prst="rect">
            <a:avLst/>
          </a:prstGeom>
          <a:noFill/>
          <a:ln w="57150" cmpd="thickThin">
            <a:solidFill>
              <a:srgbClr val="FFFFFF"/>
            </a:solidFill>
            <a:miter lim="800000"/>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41DFCB2-474C-C8CC-E92A-7301207627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B35D3B80-D654-5956-243B-FD13642B8CF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1383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0526AB1-4B90-900D-7A10-E48221DD9F9E}"/>
              </a:ext>
            </a:extLst>
          </p:cNvPr>
          <p:cNvSpPr>
            <a:spLocks noGrp="1"/>
          </p:cNvSpPr>
          <p:nvPr>
            <p:ph type="title"/>
          </p:nvPr>
        </p:nvSpPr>
        <p:spPr>
          <a:xfrm>
            <a:off x="929140" y="972765"/>
            <a:ext cx="2835464" cy="1457705"/>
          </a:xfrm>
        </p:spPr>
        <p:txBody>
          <a:bodyPr anchor="b">
            <a:normAutofit fontScale="90000"/>
          </a:bodyPr>
          <a:lstStyle/>
          <a:p>
            <a:pPr>
              <a:lnSpc>
                <a:spcPct val="90000"/>
              </a:lnSpc>
            </a:pPr>
            <a:r>
              <a:rPr lang="en-US" sz="2800" dirty="0">
                <a:solidFill>
                  <a:srgbClr val="262626"/>
                </a:solidFill>
              </a:rPr>
              <a:t>The Garden of Eden or </a:t>
            </a:r>
            <a:br>
              <a:rPr lang="en-US" sz="2800" dirty="0">
                <a:solidFill>
                  <a:srgbClr val="262626"/>
                </a:solidFill>
              </a:rPr>
            </a:br>
            <a:r>
              <a:rPr lang="en-US" sz="2800" dirty="0">
                <a:solidFill>
                  <a:srgbClr val="262626"/>
                </a:solidFill>
              </a:rPr>
              <a:t>“Niagara Falls Park”</a:t>
            </a:r>
          </a:p>
        </p:txBody>
      </p:sp>
      <p:sp>
        <p:nvSpPr>
          <p:cNvPr id="2054" name="Content Placeholder 2053">
            <a:extLst>
              <a:ext uri="{FF2B5EF4-FFF2-40B4-BE49-F238E27FC236}">
                <a16:creationId xmlns:a16="http://schemas.microsoft.com/office/drawing/2014/main" id="{889B24D2-2F27-E5A4-698B-C87457373838}"/>
              </a:ext>
            </a:extLst>
          </p:cNvPr>
          <p:cNvSpPr>
            <a:spLocks noGrp="1"/>
          </p:cNvSpPr>
          <p:nvPr>
            <p:ph idx="1"/>
          </p:nvPr>
        </p:nvSpPr>
        <p:spPr>
          <a:xfrm>
            <a:off x="929141" y="2657856"/>
            <a:ext cx="2835464" cy="3324654"/>
          </a:xfrm>
        </p:spPr>
        <p:txBody>
          <a:bodyPr>
            <a:normAutofit/>
          </a:bodyPr>
          <a:lstStyle/>
          <a:p>
            <a:pPr marL="0" indent="0">
              <a:buNone/>
            </a:pPr>
            <a:endParaRPr lang="en-US" sz="1800" dirty="0">
              <a:solidFill>
                <a:srgbClr val="262626"/>
              </a:solidFill>
            </a:endParaRPr>
          </a:p>
          <a:p>
            <a:pPr marL="0" indent="0">
              <a:buNone/>
            </a:pPr>
            <a:endParaRPr lang="en-US" sz="1800" dirty="0">
              <a:solidFill>
                <a:srgbClr val="262626"/>
              </a:solidFill>
            </a:endParaRPr>
          </a:p>
          <a:p>
            <a:pPr marL="0" indent="0" algn="ctr">
              <a:buNone/>
            </a:pPr>
            <a:r>
              <a:rPr lang="en-US" sz="2000" dirty="0">
                <a:solidFill>
                  <a:srgbClr val="262626"/>
                </a:solidFill>
              </a:rPr>
              <a:t>Horseshow Falls at Niagara </a:t>
            </a:r>
          </a:p>
          <a:p>
            <a:pPr marL="0" indent="0" algn="ctr">
              <a:buNone/>
            </a:pPr>
            <a:r>
              <a:rPr lang="en-US" sz="2000" dirty="0">
                <a:solidFill>
                  <a:srgbClr val="262626"/>
                </a:solidFill>
              </a:rPr>
              <a:t>c. 1900</a:t>
            </a:r>
          </a:p>
        </p:txBody>
      </p:sp>
      <p:sp useBgFill="1">
        <p:nvSpPr>
          <p:cNvPr id="2063" name="Rectangle 2062">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rseshoe Falls - Niagara - Circa 1900 Photograph by War Is Hell Store |  Fine Art America">
            <a:extLst>
              <a:ext uri="{FF2B5EF4-FFF2-40B4-BE49-F238E27FC236}">
                <a16:creationId xmlns:a16="http://schemas.microsoft.com/office/drawing/2014/main" id="{7CF1D5BE-1C45-BEED-E47C-55E6597456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35910" y="1128438"/>
            <a:ext cx="6098041" cy="455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06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11">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3" name="Straight Connector 17">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4" name="Rectangle 19">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1">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E3074160-0D9C-32DE-9F48-6BE3BDADD93D}"/>
              </a:ext>
            </a:extLst>
          </p:cNvPr>
          <p:cNvSpPr>
            <a:spLocks noGrp="1"/>
          </p:cNvSpPr>
          <p:nvPr>
            <p:ph type="title"/>
          </p:nvPr>
        </p:nvSpPr>
        <p:spPr>
          <a:xfrm>
            <a:off x="1295402" y="982133"/>
            <a:ext cx="3660056" cy="903828"/>
          </a:xfrm>
        </p:spPr>
        <p:txBody>
          <a:bodyPr vert="horz" lIns="91440" tIns="45720" rIns="91440" bIns="45720" rtlCol="0" anchor="b">
            <a:normAutofit/>
          </a:bodyPr>
          <a:lstStyle/>
          <a:p>
            <a:r>
              <a:rPr lang="en-US" sz="2800" b="1" dirty="0"/>
              <a:t>“Queen of the Mist”</a:t>
            </a:r>
          </a:p>
        </p:txBody>
      </p:sp>
      <p:cxnSp>
        <p:nvCxnSpPr>
          <p:cNvPr id="36" name="Straight Connector 27">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19A07409-DABE-CD00-1A21-28CADF00D8BC}"/>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r>
              <a:rPr lang="en-US" sz="2000" dirty="0"/>
              <a:t>Annie Edson Taylor</a:t>
            </a:r>
          </a:p>
          <a:p>
            <a:r>
              <a:rPr lang="en-US" sz="2000" dirty="0"/>
              <a:t>Oct. 23, 1901</a:t>
            </a:r>
          </a:p>
          <a:p>
            <a:r>
              <a:rPr lang="en-US" sz="2000" dirty="0"/>
              <a:t>Went over Horseshoe Falls </a:t>
            </a:r>
          </a:p>
          <a:p>
            <a:r>
              <a:rPr lang="en-US" sz="2000" dirty="0"/>
              <a:t>in a barrel</a:t>
            </a:r>
          </a:p>
          <a:p>
            <a:pPr>
              <a:buFont typeface="Arial"/>
              <a:buChar char="•"/>
            </a:pPr>
            <a:endParaRPr lang="en-US" sz="2000" dirty="0"/>
          </a:p>
          <a:p>
            <a:r>
              <a:rPr lang="en-US" sz="2000" dirty="0"/>
              <a:t>“If I say I’ll do a thing, I’ll do it”</a:t>
            </a:r>
          </a:p>
        </p:txBody>
      </p:sp>
      <p:pic>
        <p:nvPicPr>
          <p:cNvPr id="7" name="Picture 4" descr="A person standing next to a barrel&#10;&#10;Description automatically generated with low confidence">
            <a:extLst>
              <a:ext uri="{FF2B5EF4-FFF2-40B4-BE49-F238E27FC236}">
                <a16:creationId xmlns:a16="http://schemas.microsoft.com/office/drawing/2014/main" id="{B5D39E61-1B34-4BCD-D1A3-05129B8D7216}"/>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3" b="22831"/>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9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27+ Apples Pictures | Download Free Images on Unsplash">
            <a:extLst>
              <a:ext uri="{FF2B5EF4-FFF2-40B4-BE49-F238E27FC236}">
                <a16:creationId xmlns:a16="http://schemas.microsoft.com/office/drawing/2014/main" id="{C96C7D35-AA34-7577-C3F2-F70054B6FB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334" y="944034"/>
            <a:ext cx="4969932" cy="4969932"/>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1028" name="Picture 4" descr="42,693 Chestnut Tree Stock Photos, Pictures &amp; Royalty-Free Images - iStock">
            <a:extLst>
              <a:ext uri="{FF2B5EF4-FFF2-40B4-BE49-F238E27FC236}">
                <a16:creationId xmlns:a16="http://schemas.microsoft.com/office/drawing/2014/main" id="{B8DDB083-AC6B-1E47-A341-A63622C493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7733" y="1770285"/>
            <a:ext cx="4969932" cy="3317429"/>
          </a:xfrm>
          <a:prstGeom prst="rect">
            <a:avLst/>
          </a:prstGeom>
          <a:noFill/>
          <a:ln w="12700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087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{7EFFBB3C-C525-C442-9DDC-FB2782995789}tf10001064</Template>
  <TotalTime>19164</TotalTime>
  <Words>651</Words>
  <Application>Microsoft Macintosh PowerPoint</Application>
  <PresentationFormat>Widescreen</PresentationFormat>
  <Paragraphs>91</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Garamond</vt:lpstr>
      <vt:lpstr>Organic</vt:lpstr>
      <vt:lpstr>Eve in the  Time of Twain</vt:lpstr>
      <vt:lpstr>Eve</vt:lpstr>
      <vt:lpstr>Adam and Eve</vt:lpstr>
      <vt:lpstr>PowerPoint Presentation</vt:lpstr>
      <vt:lpstr>The Private Life of Adam and Eve</vt:lpstr>
      <vt:lpstr>PowerPoint Presentation</vt:lpstr>
      <vt:lpstr>The Garden of Eden or  “Niagara Falls Park”</vt:lpstr>
      <vt:lpstr>“Queen of the Mist”</vt:lpstr>
      <vt:lpstr>PowerPoint Presentation</vt:lpstr>
      <vt:lpstr>A Fortunate Fall</vt:lpstr>
      <vt:lpstr>PowerPoint Presentation</vt:lpstr>
      <vt:lpstr>PowerPoint Presentation</vt:lpstr>
      <vt:lpstr>Eve’s First Sorrow</vt:lpstr>
      <vt:lpstr>PowerPoint Presentation</vt:lpstr>
      <vt:lpstr>PowerPoint Presentation</vt:lpstr>
      <vt:lpstr>PowerPoint Presentation</vt:lpstr>
      <vt:lpstr>Olivia Langdon Clemens</vt:lpstr>
      <vt:lpstr>Eve and  Her Sister</vt:lpstr>
      <vt:lpstr>Suff-rage</vt:lpstr>
      <vt:lpstr>Mark Twain on Anna Dickinson</vt:lpstr>
      <vt:lpstr>The Suffragettes</vt:lpstr>
      <vt:lpstr>Emmeline Pankhurst</vt:lpstr>
      <vt:lpstr>Susan Brownell Anthony</vt:lpstr>
      <vt:lpstr>At Eve’s Grave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 in the Time of Twain</dc:title>
  <dc:creator>Ariel Silver</dc:creator>
  <cp:lastModifiedBy>Ariel Silver</cp:lastModifiedBy>
  <cp:revision>27</cp:revision>
  <dcterms:created xsi:type="dcterms:W3CDTF">2022-05-20T22:12:14Z</dcterms:created>
  <dcterms:modified xsi:type="dcterms:W3CDTF">2022-06-22T02:59:08Z</dcterms:modified>
</cp:coreProperties>
</file>