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5"/>
  </p:notesMasterIdLst>
  <p:sldIdLst>
    <p:sldId id="256" r:id="rId2"/>
    <p:sldId id="259" r:id="rId3"/>
    <p:sldId id="258" r:id="rId4"/>
    <p:sldId id="269" r:id="rId5"/>
    <p:sldId id="260" r:id="rId6"/>
    <p:sldId id="273" r:id="rId7"/>
    <p:sldId id="261" r:id="rId8"/>
    <p:sldId id="262" r:id="rId9"/>
    <p:sldId id="264" r:id="rId10"/>
    <p:sldId id="263" r:id="rId11"/>
    <p:sldId id="272" r:id="rId12"/>
    <p:sldId id="267" r:id="rId13"/>
    <p:sldId id="26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35"/>
    <p:restoredTop sz="94715"/>
  </p:normalViewPr>
  <p:slideViewPr>
    <p:cSldViewPr snapToGrid="0" snapToObjects="1">
      <p:cViewPr varScale="1">
        <p:scale>
          <a:sx n="107" d="100"/>
          <a:sy n="107" d="100"/>
        </p:scale>
        <p:origin x="200"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13FC01-D5E1-054B-940C-BBF5FABCA6BD}" type="datetimeFigureOut">
              <a:rPr lang="en-US" smtClean="0"/>
              <a:t>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28A594-A5F9-214C-80C3-7606E592F3BD}" type="slidenum">
              <a:rPr lang="en-US" smtClean="0"/>
              <a:t>‹#›</a:t>
            </a:fld>
            <a:endParaRPr lang="en-US"/>
          </a:p>
        </p:txBody>
      </p:sp>
    </p:spTree>
    <p:extLst>
      <p:ext uri="{BB962C8B-B14F-4D97-AF65-F5344CB8AC3E}">
        <p14:creationId xmlns:p14="http://schemas.microsoft.com/office/powerpoint/2010/main" val="245501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8A594-A5F9-214C-80C3-7606E592F3BD}" type="slidenum">
              <a:rPr lang="en-US" smtClean="0"/>
              <a:t>1</a:t>
            </a:fld>
            <a:endParaRPr lang="en-US"/>
          </a:p>
        </p:txBody>
      </p:sp>
    </p:spTree>
    <p:extLst>
      <p:ext uri="{BB962C8B-B14F-4D97-AF65-F5344CB8AC3E}">
        <p14:creationId xmlns:p14="http://schemas.microsoft.com/office/powerpoint/2010/main" val="3766670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8A594-A5F9-214C-80C3-7606E592F3BD}" type="slidenum">
              <a:rPr lang="en-US" smtClean="0"/>
              <a:t>5</a:t>
            </a:fld>
            <a:endParaRPr lang="en-US"/>
          </a:p>
        </p:txBody>
      </p:sp>
    </p:spTree>
    <p:extLst>
      <p:ext uri="{BB962C8B-B14F-4D97-AF65-F5344CB8AC3E}">
        <p14:creationId xmlns:p14="http://schemas.microsoft.com/office/powerpoint/2010/main" val="453096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8A594-A5F9-214C-80C3-7606E592F3BD}" type="slidenum">
              <a:rPr lang="en-US" smtClean="0"/>
              <a:t>9</a:t>
            </a:fld>
            <a:endParaRPr lang="en-US"/>
          </a:p>
        </p:txBody>
      </p:sp>
    </p:spTree>
    <p:extLst>
      <p:ext uri="{BB962C8B-B14F-4D97-AF65-F5344CB8AC3E}">
        <p14:creationId xmlns:p14="http://schemas.microsoft.com/office/powerpoint/2010/main" val="2642166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597E05AE-DFC9-8D47-87DE-9C9F402C2C38}" type="datetimeFigureOut">
              <a:rPr lang="en-US" smtClean="0"/>
              <a:t>9/20/21</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A3CDE305-824B-C042-ACEA-3A9201C42629}"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84224907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7E05AE-DFC9-8D47-87DE-9C9F402C2C38}" type="datetimeFigureOut">
              <a:rPr lang="en-US" smtClean="0"/>
              <a:t>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CDE305-824B-C042-ACEA-3A9201C42629}" type="slidenum">
              <a:rPr lang="en-US" smtClean="0"/>
              <a:t>‹#›</a:t>
            </a:fld>
            <a:endParaRPr lang="en-US"/>
          </a:p>
        </p:txBody>
      </p:sp>
    </p:spTree>
    <p:extLst>
      <p:ext uri="{BB962C8B-B14F-4D97-AF65-F5344CB8AC3E}">
        <p14:creationId xmlns:p14="http://schemas.microsoft.com/office/powerpoint/2010/main" val="2321610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7E05AE-DFC9-8D47-87DE-9C9F402C2C38}" type="datetimeFigureOut">
              <a:rPr lang="en-US" smtClean="0"/>
              <a:t>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CDE305-824B-C042-ACEA-3A9201C42629}" type="slidenum">
              <a:rPr lang="en-US" smtClean="0"/>
              <a:t>‹#›</a:t>
            </a:fld>
            <a:endParaRPr lang="en-US"/>
          </a:p>
        </p:txBody>
      </p:sp>
    </p:spTree>
    <p:extLst>
      <p:ext uri="{BB962C8B-B14F-4D97-AF65-F5344CB8AC3E}">
        <p14:creationId xmlns:p14="http://schemas.microsoft.com/office/powerpoint/2010/main" val="977669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7E05AE-DFC9-8D47-87DE-9C9F402C2C38}" type="datetimeFigureOut">
              <a:rPr lang="en-US" smtClean="0"/>
              <a:t>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CDE305-824B-C042-ACEA-3A9201C42629}" type="slidenum">
              <a:rPr lang="en-US" smtClean="0"/>
              <a:t>‹#›</a:t>
            </a:fld>
            <a:endParaRPr lang="en-US"/>
          </a:p>
        </p:txBody>
      </p:sp>
    </p:spTree>
    <p:extLst>
      <p:ext uri="{BB962C8B-B14F-4D97-AF65-F5344CB8AC3E}">
        <p14:creationId xmlns:p14="http://schemas.microsoft.com/office/powerpoint/2010/main" val="3126719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597E05AE-DFC9-8D47-87DE-9C9F402C2C38}" type="datetimeFigureOut">
              <a:rPr lang="en-US" smtClean="0"/>
              <a:t>9/20/21</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A3CDE305-824B-C042-ACEA-3A9201C42629}"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51995164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97E05AE-DFC9-8D47-87DE-9C9F402C2C38}" type="datetimeFigureOut">
              <a:rPr lang="en-US" smtClean="0"/>
              <a:t>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CDE305-824B-C042-ACEA-3A9201C42629}" type="slidenum">
              <a:rPr lang="en-US" smtClean="0"/>
              <a:t>‹#›</a:t>
            </a:fld>
            <a:endParaRPr lang="en-US"/>
          </a:p>
        </p:txBody>
      </p:sp>
    </p:spTree>
    <p:extLst>
      <p:ext uri="{BB962C8B-B14F-4D97-AF65-F5344CB8AC3E}">
        <p14:creationId xmlns:p14="http://schemas.microsoft.com/office/powerpoint/2010/main" val="4058718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7E05AE-DFC9-8D47-87DE-9C9F402C2C38}" type="datetimeFigureOut">
              <a:rPr lang="en-US" smtClean="0"/>
              <a:t>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CDE305-824B-C042-ACEA-3A9201C42629}" type="slidenum">
              <a:rPr lang="en-US" smtClean="0"/>
              <a:t>‹#›</a:t>
            </a:fld>
            <a:endParaRPr lang="en-US"/>
          </a:p>
        </p:txBody>
      </p:sp>
    </p:spTree>
    <p:extLst>
      <p:ext uri="{BB962C8B-B14F-4D97-AF65-F5344CB8AC3E}">
        <p14:creationId xmlns:p14="http://schemas.microsoft.com/office/powerpoint/2010/main" val="804467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97E05AE-DFC9-8D47-87DE-9C9F402C2C38}" type="datetimeFigureOut">
              <a:rPr lang="en-US" smtClean="0"/>
              <a:t>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CDE305-824B-C042-ACEA-3A9201C42629}" type="slidenum">
              <a:rPr lang="en-US" smtClean="0"/>
              <a:t>‹#›</a:t>
            </a:fld>
            <a:endParaRPr lang="en-US"/>
          </a:p>
        </p:txBody>
      </p:sp>
    </p:spTree>
    <p:extLst>
      <p:ext uri="{BB962C8B-B14F-4D97-AF65-F5344CB8AC3E}">
        <p14:creationId xmlns:p14="http://schemas.microsoft.com/office/powerpoint/2010/main" val="3523184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7E05AE-DFC9-8D47-87DE-9C9F402C2C38}" type="datetimeFigureOut">
              <a:rPr lang="en-US" smtClean="0"/>
              <a:t>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CDE305-824B-C042-ACEA-3A9201C42629}" type="slidenum">
              <a:rPr lang="en-US" smtClean="0"/>
              <a:t>‹#›</a:t>
            </a:fld>
            <a:endParaRPr lang="en-US"/>
          </a:p>
        </p:txBody>
      </p:sp>
    </p:spTree>
    <p:extLst>
      <p:ext uri="{BB962C8B-B14F-4D97-AF65-F5344CB8AC3E}">
        <p14:creationId xmlns:p14="http://schemas.microsoft.com/office/powerpoint/2010/main" val="2262376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597E05AE-DFC9-8D47-87DE-9C9F402C2C38}" type="datetimeFigureOut">
              <a:rPr lang="en-US" smtClean="0"/>
              <a:t>9/20/21</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A3CDE305-824B-C042-ACEA-3A9201C42629}"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3599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597E05AE-DFC9-8D47-87DE-9C9F402C2C38}" type="datetimeFigureOut">
              <a:rPr lang="en-US" smtClean="0"/>
              <a:t>9/20/21</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A3CDE305-824B-C042-ACEA-3A9201C42629}"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77066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597E05AE-DFC9-8D47-87DE-9C9F402C2C38}" type="datetimeFigureOut">
              <a:rPr lang="en-US" smtClean="0"/>
              <a:t>9/20/21</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A3CDE305-824B-C042-ACEA-3A9201C42629}"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60224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5.tiff"/><Relationship Id="rId4" Type="http://schemas.openxmlformats.org/officeDocument/2006/relationships/image" Target="../media/image4.tiff"/></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2.tif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8A24D8C-D379-3C49-97D5-5D82CD7E4F97}"/>
              </a:ext>
            </a:extLst>
          </p:cNvPr>
          <p:cNvSpPr>
            <a:spLocks noGrp="1"/>
          </p:cNvSpPr>
          <p:nvPr>
            <p:ph type="ctrTitle"/>
          </p:nvPr>
        </p:nvSpPr>
        <p:spPr>
          <a:xfrm>
            <a:off x="331124" y="-702624"/>
            <a:ext cx="11529752" cy="2098226"/>
          </a:xfrm>
          <a:ln>
            <a:noFill/>
          </a:ln>
        </p:spPr>
        <p:txBody>
          <a:bodyPr>
            <a:scene3d>
              <a:camera prst="orthographicFront"/>
              <a:lightRig rig="harsh" dir="t"/>
            </a:scene3d>
            <a:sp3d extrusionH="57150" prstMaterial="matte">
              <a:bevelT w="63500" h="12700" prst="angle"/>
              <a:contourClr>
                <a:schemeClr val="bg1">
                  <a:lumMod val="65000"/>
                </a:schemeClr>
              </a:contourClr>
            </a:sp3d>
          </a:bodyPr>
          <a:lstStyle/>
          <a:p>
            <a:r>
              <a:rPr lang="en-US" sz="4500" b="1" cap="none" dirty="0">
                <a:ln w="0">
                  <a:solidFill>
                    <a:schemeClr val="bg1"/>
                  </a:solidFill>
                </a:ln>
                <a:solidFill>
                  <a:schemeClr val="tx1"/>
                </a:solidFill>
                <a:effectLst>
                  <a:outerShdw blurRad="38100" dist="19050" dir="2700000" algn="tl" rotWithShape="0">
                    <a:schemeClr val="dk1">
                      <a:alpha val="40000"/>
                    </a:schemeClr>
                  </a:outerShdw>
                </a:effectLst>
                <a:latin typeface="Arial Rounded MT Bold" panose="020F0704030504030204" pitchFamily="34" charset="77"/>
              </a:rPr>
              <a:t>T</a:t>
            </a:r>
            <a:r>
              <a:rPr lang="en-US" sz="4000" b="1" cap="none" dirty="0">
                <a:ln w="0">
                  <a:solidFill>
                    <a:schemeClr val="bg1"/>
                  </a:solidFill>
                </a:ln>
                <a:solidFill>
                  <a:schemeClr val="tx1"/>
                </a:solidFill>
                <a:effectLst>
                  <a:outerShdw blurRad="38100" dist="19050" dir="2700000" algn="tl" rotWithShape="0">
                    <a:schemeClr val="dk1">
                      <a:alpha val="40000"/>
                    </a:schemeClr>
                  </a:outerShdw>
                </a:effectLst>
                <a:latin typeface="Arial Rounded MT Bold" panose="020F0704030504030204" pitchFamily="34" charset="77"/>
              </a:rPr>
              <a:t>HE</a:t>
            </a:r>
            <a:r>
              <a:rPr lang="en-US" sz="4500" b="1" cap="none" dirty="0">
                <a:ln w="0">
                  <a:solidFill>
                    <a:schemeClr val="bg1"/>
                  </a:solidFill>
                </a:ln>
                <a:solidFill>
                  <a:schemeClr val="tx1"/>
                </a:solidFill>
                <a:effectLst>
                  <a:outerShdw blurRad="38100" dist="19050" dir="2700000" algn="tl" rotWithShape="0">
                    <a:schemeClr val="dk1">
                      <a:alpha val="40000"/>
                    </a:schemeClr>
                  </a:outerShdw>
                </a:effectLst>
                <a:latin typeface="Arial Rounded MT Bold" panose="020F0704030504030204" pitchFamily="34" charset="77"/>
              </a:rPr>
              <a:t> </a:t>
            </a:r>
            <a:r>
              <a:rPr lang="en-US" sz="4500" b="1" i="1" cap="none" dirty="0">
                <a:ln w="0">
                  <a:solidFill>
                    <a:schemeClr val="bg1"/>
                  </a:solidFill>
                </a:ln>
                <a:solidFill>
                  <a:schemeClr val="tx1"/>
                </a:solidFill>
                <a:effectLst>
                  <a:outerShdw blurRad="38100" dist="19050" dir="2700000" algn="tl" rotWithShape="0">
                    <a:schemeClr val="dk1">
                      <a:alpha val="40000"/>
                    </a:schemeClr>
                  </a:outerShdw>
                </a:effectLst>
                <a:latin typeface="Arial Rounded MT Bold" panose="020F0704030504030204" pitchFamily="34" charset="77"/>
              </a:rPr>
              <a:t>T</a:t>
            </a:r>
            <a:r>
              <a:rPr lang="en-US" sz="4000" b="1" i="1" cap="none" dirty="0">
                <a:ln w="0">
                  <a:solidFill>
                    <a:schemeClr val="bg1"/>
                  </a:solidFill>
                </a:ln>
                <a:solidFill>
                  <a:schemeClr val="tx1"/>
                </a:solidFill>
                <a:effectLst>
                  <a:outerShdw blurRad="38100" dist="19050" dir="2700000" algn="tl" rotWithShape="0">
                    <a:schemeClr val="dk1">
                      <a:alpha val="40000"/>
                    </a:schemeClr>
                  </a:outerShdw>
                </a:effectLst>
                <a:latin typeface="Arial Rounded MT Bold" panose="020F0704030504030204" pitchFamily="34" charset="77"/>
              </a:rPr>
              <a:t>ERRA </a:t>
            </a:r>
            <a:r>
              <a:rPr lang="en-US" sz="4500" b="1" i="1" cap="none" dirty="0">
                <a:ln w="0">
                  <a:solidFill>
                    <a:schemeClr val="bg1"/>
                  </a:solidFill>
                </a:ln>
                <a:solidFill>
                  <a:schemeClr val="tx1"/>
                </a:solidFill>
                <a:effectLst>
                  <a:outerShdw blurRad="38100" dist="19050" dir="2700000" algn="tl" rotWithShape="0">
                    <a:schemeClr val="dk1">
                      <a:alpha val="40000"/>
                    </a:schemeClr>
                  </a:outerShdw>
                </a:effectLst>
                <a:latin typeface="Arial Rounded MT Bold" panose="020F0704030504030204" pitchFamily="34" charset="77"/>
              </a:rPr>
              <a:t>C</a:t>
            </a:r>
            <a:r>
              <a:rPr lang="en-US" sz="4000" b="1" i="1" cap="none" dirty="0">
                <a:ln w="0">
                  <a:solidFill>
                    <a:schemeClr val="bg1"/>
                  </a:solidFill>
                </a:ln>
                <a:solidFill>
                  <a:schemeClr val="tx1"/>
                </a:solidFill>
                <a:effectLst>
                  <a:outerShdw blurRad="38100" dist="19050" dir="2700000" algn="tl" rotWithShape="0">
                    <a:schemeClr val="dk1">
                      <a:alpha val="40000"/>
                    </a:schemeClr>
                  </a:outerShdw>
                </a:effectLst>
                <a:latin typeface="Arial Rounded MT Bold" panose="020F0704030504030204" pitchFamily="34" charset="77"/>
              </a:rPr>
              <a:t>OMICA</a:t>
            </a:r>
            <a:br>
              <a:rPr lang="en-US" sz="4500" b="1" i="1" cap="none" dirty="0">
                <a:ln w="0">
                  <a:solidFill>
                    <a:schemeClr val="bg1"/>
                  </a:solidFill>
                </a:ln>
                <a:solidFill>
                  <a:schemeClr val="tx1"/>
                </a:solidFill>
                <a:effectLst>
                  <a:outerShdw blurRad="38100" dist="19050" dir="2700000" algn="tl" rotWithShape="0">
                    <a:schemeClr val="dk1">
                      <a:alpha val="40000"/>
                    </a:schemeClr>
                  </a:outerShdw>
                </a:effectLst>
                <a:latin typeface="Arial Rounded MT Bold" panose="020F0704030504030204" pitchFamily="34" charset="77"/>
              </a:rPr>
            </a:br>
            <a:r>
              <a:rPr lang="en-US" sz="4500" b="1" cap="none" dirty="0">
                <a:ln w="0">
                  <a:solidFill>
                    <a:schemeClr val="bg1"/>
                  </a:solidFill>
                </a:ln>
                <a:solidFill>
                  <a:schemeClr val="tx1"/>
                </a:solidFill>
                <a:effectLst>
                  <a:outerShdw blurRad="38100" dist="19050" dir="2700000" algn="tl" rotWithShape="0">
                    <a:schemeClr val="dk1">
                      <a:alpha val="40000"/>
                    </a:schemeClr>
                  </a:outerShdw>
                </a:effectLst>
                <a:latin typeface="Arial Rounded MT Bold" panose="020F0704030504030204" pitchFamily="34" charset="77"/>
              </a:rPr>
              <a:t>  </a:t>
            </a:r>
            <a:r>
              <a:rPr lang="en-US" sz="3900" b="1" cap="none" dirty="0">
                <a:ln w="0">
                  <a:solidFill>
                    <a:schemeClr val="bg1"/>
                  </a:solidFill>
                </a:ln>
                <a:solidFill>
                  <a:schemeClr val="tx1"/>
                </a:solidFill>
                <a:effectLst>
                  <a:outerShdw blurRad="38100" dist="19050" dir="2700000" algn="tl" rotWithShape="0">
                    <a:schemeClr val="dk1">
                      <a:alpha val="40000"/>
                    </a:schemeClr>
                  </a:outerShdw>
                </a:effectLst>
                <a:latin typeface="Arial Rounded MT Bold" panose="020F0704030504030204" pitchFamily="34" charset="77"/>
              </a:rPr>
              <a:t>B</a:t>
            </a:r>
            <a:r>
              <a:rPr lang="en-US" sz="3500" b="1" cap="none" dirty="0">
                <a:ln w="0">
                  <a:solidFill>
                    <a:schemeClr val="bg1"/>
                  </a:solidFill>
                </a:ln>
                <a:solidFill>
                  <a:schemeClr val="tx1"/>
                </a:solidFill>
                <a:effectLst>
                  <a:outerShdw blurRad="38100" dist="19050" dir="2700000" algn="tl" rotWithShape="0">
                    <a:schemeClr val="dk1">
                      <a:alpha val="40000"/>
                    </a:schemeClr>
                  </a:outerShdw>
                </a:effectLst>
                <a:latin typeface="Arial Rounded MT Bold" panose="020F0704030504030204" pitchFamily="34" charset="77"/>
              </a:rPr>
              <a:t>ETWEEN</a:t>
            </a:r>
            <a:r>
              <a:rPr lang="en-US" sz="3900" b="1" cap="none" dirty="0">
                <a:ln w="0">
                  <a:solidFill>
                    <a:schemeClr val="bg1"/>
                  </a:solidFill>
                </a:ln>
                <a:solidFill>
                  <a:schemeClr val="tx1"/>
                </a:solidFill>
                <a:effectLst>
                  <a:outerShdw blurRad="38100" dist="19050" dir="2700000" algn="tl" rotWithShape="0">
                    <a:schemeClr val="dk1">
                      <a:alpha val="40000"/>
                    </a:schemeClr>
                  </a:outerShdw>
                </a:effectLst>
                <a:latin typeface="Arial Rounded MT Bold" panose="020F0704030504030204" pitchFamily="34" charset="77"/>
              </a:rPr>
              <a:t> S</a:t>
            </a:r>
            <a:r>
              <a:rPr lang="en-US" sz="3500" b="1" cap="none" dirty="0">
                <a:ln w="0">
                  <a:solidFill>
                    <a:schemeClr val="bg1"/>
                  </a:solidFill>
                </a:ln>
                <a:solidFill>
                  <a:schemeClr val="tx1"/>
                </a:solidFill>
                <a:effectLst>
                  <a:outerShdw blurRad="38100" dist="19050" dir="2700000" algn="tl" rotWithShape="0">
                    <a:schemeClr val="dk1">
                      <a:alpha val="40000"/>
                    </a:schemeClr>
                  </a:outerShdw>
                </a:effectLst>
                <a:latin typeface="Arial Rounded MT Bold" panose="020F0704030504030204" pitchFamily="34" charset="77"/>
              </a:rPr>
              <a:t>HERMAN </a:t>
            </a:r>
            <a:r>
              <a:rPr lang="en-US" sz="3900" b="1" cap="none" dirty="0">
                <a:ln w="0">
                  <a:solidFill>
                    <a:schemeClr val="bg1"/>
                  </a:solidFill>
                </a:ln>
                <a:solidFill>
                  <a:schemeClr val="tx1"/>
                </a:solidFill>
                <a:effectLst>
                  <a:outerShdw blurRad="38100" dist="19050" dir="2700000" algn="tl" rotWithShape="0">
                    <a:schemeClr val="dk1">
                      <a:alpha val="40000"/>
                    </a:schemeClr>
                  </a:outerShdw>
                </a:effectLst>
                <a:latin typeface="Arial Rounded MT Bold" panose="020F0704030504030204" pitchFamily="34" charset="77"/>
              </a:rPr>
              <a:t>A</a:t>
            </a:r>
            <a:r>
              <a:rPr lang="en-US" sz="3500" b="1" cap="none" dirty="0">
                <a:ln w="0">
                  <a:solidFill>
                    <a:schemeClr val="bg1"/>
                  </a:solidFill>
                </a:ln>
                <a:solidFill>
                  <a:schemeClr val="tx1"/>
                </a:solidFill>
                <a:effectLst>
                  <a:outerShdw blurRad="38100" dist="19050" dir="2700000" algn="tl" rotWithShape="0">
                    <a:schemeClr val="dk1">
                      <a:alpha val="40000"/>
                    </a:schemeClr>
                  </a:outerShdw>
                </a:effectLst>
                <a:latin typeface="Arial Rounded MT Bold" panose="020F0704030504030204" pitchFamily="34" charset="77"/>
              </a:rPr>
              <a:t>LEXIE</a:t>
            </a:r>
            <a:r>
              <a:rPr lang="en-US" sz="3900" b="1" cap="none" dirty="0">
                <a:ln w="0">
                  <a:solidFill>
                    <a:schemeClr val="bg1"/>
                  </a:solidFill>
                </a:ln>
                <a:solidFill>
                  <a:schemeClr val="tx1"/>
                </a:solidFill>
                <a:effectLst>
                  <a:outerShdw blurRad="38100" dist="19050" dir="2700000" algn="tl" rotWithShape="0">
                    <a:schemeClr val="dk1">
                      <a:alpha val="40000"/>
                    </a:schemeClr>
                  </a:outerShdw>
                </a:effectLst>
                <a:latin typeface="Arial Rounded MT Bold" panose="020F0704030504030204" pitchFamily="34" charset="77"/>
              </a:rPr>
              <a:t> </a:t>
            </a:r>
            <a:r>
              <a:rPr lang="en-US" sz="3500" b="1" cap="none" dirty="0">
                <a:ln w="0">
                  <a:solidFill>
                    <a:schemeClr val="bg1"/>
                  </a:solidFill>
                </a:ln>
                <a:solidFill>
                  <a:schemeClr val="tx1"/>
                </a:solidFill>
                <a:effectLst>
                  <a:outerShdw blurRad="38100" dist="19050" dir="2700000" algn="tl" rotWithShape="0">
                    <a:schemeClr val="dk1">
                      <a:alpha val="40000"/>
                    </a:schemeClr>
                  </a:outerShdw>
                </a:effectLst>
                <a:latin typeface="Arial Rounded MT Bold" panose="020F0704030504030204" pitchFamily="34" charset="77"/>
              </a:rPr>
              <a:t>AND</a:t>
            </a:r>
            <a:r>
              <a:rPr lang="en-US" sz="3900" b="1" cap="none" dirty="0">
                <a:ln w="0">
                  <a:solidFill>
                    <a:schemeClr val="bg1"/>
                  </a:solidFill>
                </a:ln>
                <a:solidFill>
                  <a:schemeClr val="tx1"/>
                </a:solidFill>
                <a:effectLst>
                  <a:outerShdw blurRad="38100" dist="19050" dir="2700000" algn="tl" rotWithShape="0">
                    <a:schemeClr val="dk1">
                      <a:alpha val="40000"/>
                    </a:schemeClr>
                  </a:outerShdw>
                </a:effectLst>
                <a:latin typeface="Arial Rounded MT Bold" panose="020F0704030504030204" pitchFamily="34" charset="77"/>
              </a:rPr>
              <a:t> M</a:t>
            </a:r>
            <a:r>
              <a:rPr lang="en-US" sz="3500" b="1" cap="none" dirty="0">
                <a:ln w="0">
                  <a:solidFill>
                    <a:schemeClr val="bg1"/>
                  </a:solidFill>
                </a:ln>
                <a:solidFill>
                  <a:schemeClr val="tx1"/>
                </a:solidFill>
                <a:effectLst>
                  <a:outerShdw blurRad="38100" dist="19050" dir="2700000" algn="tl" rotWithShape="0">
                    <a:schemeClr val="dk1">
                      <a:alpha val="40000"/>
                    </a:schemeClr>
                  </a:outerShdw>
                </a:effectLst>
                <a:latin typeface="Arial Rounded MT Bold" panose="020F0704030504030204" pitchFamily="34" charset="77"/>
              </a:rPr>
              <a:t>ARK</a:t>
            </a:r>
            <a:r>
              <a:rPr lang="en-US" sz="3900" b="1" cap="none" dirty="0">
                <a:ln w="0">
                  <a:solidFill>
                    <a:schemeClr val="bg1"/>
                  </a:solidFill>
                </a:ln>
                <a:solidFill>
                  <a:schemeClr val="tx1"/>
                </a:solidFill>
                <a:effectLst>
                  <a:outerShdw blurRad="38100" dist="19050" dir="2700000" algn="tl" rotWithShape="0">
                    <a:schemeClr val="dk1">
                      <a:alpha val="40000"/>
                    </a:schemeClr>
                  </a:outerShdw>
                </a:effectLst>
                <a:latin typeface="Arial Rounded MT Bold" panose="020F0704030504030204" pitchFamily="34" charset="77"/>
              </a:rPr>
              <a:t> T</a:t>
            </a:r>
            <a:r>
              <a:rPr lang="en-US" sz="3500" b="1" cap="none" dirty="0">
                <a:ln w="0">
                  <a:solidFill>
                    <a:schemeClr val="bg1"/>
                  </a:solidFill>
                </a:ln>
                <a:solidFill>
                  <a:schemeClr val="tx1"/>
                </a:solidFill>
                <a:effectLst>
                  <a:outerShdw blurRad="38100" dist="19050" dir="2700000" algn="tl" rotWithShape="0">
                    <a:schemeClr val="dk1">
                      <a:alpha val="40000"/>
                    </a:schemeClr>
                  </a:outerShdw>
                </a:effectLst>
                <a:latin typeface="Arial Rounded MT Bold" panose="020F0704030504030204" pitchFamily="34" charset="77"/>
              </a:rPr>
              <a:t>WAIN</a:t>
            </a:r>
          </a:p>
        </p:txBody>
      </p:sp>
    </p:spTree>
    <p:extLst>
      <p:ext uri="{BB962C8B-B14F-4D97-AF65-F5344CB8AC3E}">
        <p14:creationId xmlns:p14="http://schemas.microsoft.com/office/powerpoint/2010/main" val="21329503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AB28F-02C2-E345-9DAE-53B9F1EC6EE3}"/>
              </a:ext>
            </a:extLst>
          </p:cNvPr>
          <p:cNvSpPr>
            <a:spLocks noGrp="1"/>
          </p:cNvSpPr>
          <p:nvPr>
            <p:ph type="title"/>
          </p:nvPr>
        </p:nvSpPr>
        <p:spPr>
          <a:xfrm>
            <a:off x="6096000" y="380999"/>
            <a:ext cx="5580993" cy="5452241"/>
          </a:xfrm>
        </p:spPr>
        <p:txBody>
          <a:bodyPr/>
          <a:lstStyle/>
          <a:p>
            <a:r>
              <a:rPr lang="en-US" dirty="0">
                <a:latin typeface="Arial Rounded MT Bold" panose="020F0704030504030204" pitchFamily="34" charset="77"/>
                <a:cs typeface="Arial" panose="020B0604020202020204" pitchFamily="34" charset="0"/>
              </a:rPr>
              <a:t> “they’re not really true…they’re  necessarily biased, incomplete, exaggerated, deluded, and often just plain wrong.” </a:t>
            </a:r>
          </a:p>
        </p:txBody>
      </p:sp>
      <p:sp>
        <p:nvSpPr>
          <p:cNvPr id="6" name="TextBox 5">
            <a:extLst>
              <a:ext uri="{FF2B5EF4-FFF2-40B4-BE49-F238E27FC236}">
                <a16:creationId xmlns:a16="http://schemas.microsoft.com/office/drawing/2014/main" id="{D922742F-E750-4843-8BE0-A04B84D3E2A8}"/>
              </a:ext>
            </a:extLst>
          </p:cNvPr>
          <p:cNvSpPr txBox="1"/>
          <p:nvPr/>
        </p:nvSpPr>
        <p:spPr>
          <a:xfrm>
            <a:off x="8599330" y="6469119"/>
            <a:ext cx="3592670" cy="369332"/>
          </a:xfrm>
          <a:prstGeom prst="rect">
            <a:avLst/>
          </a:prstGeom>
          <a:noFill/>
        </p:spPr>
        <p:txBody>
          <a:bodyPr wrap="square" rtlCol="0">
            <a:spAutoFit/>
          </a:bodyPr>
          <a:lstStyle/>
          <a:p>
            <a:r>
              <a:rPr lang="en-US" i="1" dirty="0">
                <a:solidFill>
                  <a:schemeClr val="tx2"/>
                </a:solidFill>
                <a:latin typeface="Arial Rounded MT Bold" panose="020F0704030504030204" pitchFamily="34" charset="77"/>
              </a:rPr>
              <a:t>The Lone Ranger, </a:t>
            </a:r>
            <a:r>
              <a:rPr lang="en-US" dirty="0">
                <a:solidFill>
                  <a:schemeClr val="tx2"/>
                </a:solidFill>
                <a:latin typeface="Arial Rounded MT Bold" panose="020F0704030504030204" pitchFamily="34" charset="77"/>
              </a:rPr>
              <a:t>Introduction</a:t>
            </a:r>
            <a:endParaRPr lang="en-US" i="1" dirty="0">
              <a:solidFill>
                <a:schemeClr val="tx2"/>
              </a:solidFill>
              <a:latin typeface="Arial Rounded MT Bold" panose="020F0704030504030204" pitchFamily="34" charset="77"/>
            </a:endParaRPr>
          </a:p>
        </p:txBody>
      </p:sp>
      <p:pic>
        <p:nvPicPr>
          <p:cNvPr id="5" name="Picture 4">
            <a:extLst>
              <a:ext uri="{FF2B5EF4-FFF2-40B4-BE49-F238E27FC236}">
                <a16:creationId xmlns:a16="http://schemas.microsoft.com/office/drawing/2014/main" id="{F3FB25C8-4A1D-0844-8F00-F35D2F5D3DBC}"/>
              </a:ext>
            </a:extLst>
          </p:cNvPr>
          <p:cNvPicPr>
            <a:picLocks noChangeAspect="1"/>
          </p:cNvPicPr>
          <p:nvPr/>
        </p:nvPicPr>
        <p:blipFill>
          <a:blip r:embed="rId2"/>
          <a:stretch>
            <a:fillRect/>
          </a:stretch>
        </p:blipFill>
        <p:spPr>
          <a:xfrm>
            <a:off x="674110" y="441109"/>
            <a:ext cx="3958850" cy="6028010"/>
          </a:xfrm>
          <a:prstGeom prst="rect">
            <a:avLst/>
          </a:prstGeom>
        </p:spPr>
      </p:pic>
    </p:spTree>
    <p:extLst>
      <p:ext uri="{BB962C8B-B14F-4D97-AF65-F5344CB8AC3E}">
        <p14:creationId xmlns:p14="http://schemas.microsoft.com/office/powerpoint/2010/main" val="383309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9C2BDA-47BB-E44E-8C7D-68FA82C597F5}"/>
              </a:ext>
            </a:extLst>
          </p:cNvPr>
          <p:cNvSpPr/>
          <p:nvPr/>
        </p:nvSpPr>
        <p:spPr>
          <a:xfrm>
            <a:off x="5749162" y="273178"/>
            <a:ext cx="6243144" cy="6093976"/>
          </a:xfrm>
          <a:prstGeom prst="rect">
            <a:avLst/>
          </a:prstGeom>
        </p:spPr>
        <p:txBody>
          <a:bodyPr wrap="square">
            <a:spAutoFit/>
          </a:bodyPr>
          <a:lstStyle/>
          <a:p>
            <a:r>
              <a:rPr lang="en-US" sz="3000" dirty="0">
                <a:solidFill>
                  <a:schemeClr val="tx2"/>
                </a:solidFill>
                <a:latin typeface="Arial Rounded MT Bold" panose="020F0704030504030204" pitchFamily="34" charset="77"/>
              </a:rPr>
              <a:t>In both books, settings and characters matter less than the words that describe and inscribe them, and tall tales are exposed not by shortening or destroying them, but by enlarging and multiplying them. Thus, only on the hazardous precipice of unbelievability—on </a:t>
            </a:r>
            <a:r>
              <a:rPr lang="en-US" sz="3000" i="1" dirty="0">
                <a:solidFill>
                  <a:schemeClr val="tx2"/>
                </a:solidFill>
                <a:latin typeface="Arial Rounded MT Bold" panose="020F0704030504030204" pitchFamily="34" charset="77"/>
              </a:rPr>
              <a:t>terra comica</a:t>
            </a:r>
            <a:r>
              <a:rPr lang="en-US" sz="3000" dirty="0">
                <a:solidFill>
                  <a:schemeClr val="tx2"/>
                </a:solidFill>
                <a:latin typeface="Arial Rounded MT Bold" panose="020F0704030504030204" pitchFamily="34" charset="77"/>
              </a:rPr>
              <a:t> — can we begin to extend and even erase the “frontiers” that govern our minds. </a:t>
            </a:r>
          </a:p>
        </p:txBody>
      </p:sp>
      <p:pic>
        <p:nvPicPr>
          <p:cNvPr id="3" name="Picture 2">
            <a:extLst>
              <a:ext uri="{FF2B5EF4-FFF2-40B4-BE49-F238E27FC236}">
                <a16:creationId xmlns:a16="http://schemas.microsoft.com/office/drawing/2014/main" id="{5E0F6AFE-6D6C-634D-85FE-3113214D164B}"/>
              </a:ext>
            </a:extLst>
          </p:cNvPr>
          <p:cNvPicPr>
            <a:picLocks noChangeAspect="1"/>
          </p:cNvPicPr>
          <p:nvPr/>
        </p:nvPicPr>
        <p:blipFill>
          <a:blip r:embed="rId2"/>
          <a:stretch>
            <a:fillRect/>
          </a:stretch>
        </p:blipFill>
        <p:spPr>
          <a:xfrm>
            <a:off x="1223001" y="273178"/>
            <a:ext cx="2098267" cy="3323987"/>
          </a:xfrm>
          <a:prstGeom prst="rect">
            <a:avLst/>
          </a:prstGeom>
        </p:spPr>
      </p:pic>
      <p:pic>
        <p:nvPicPr>
          <p:cNvPr id="5" name="Picture 4">
            <a:extLst>
              <a:ext uri="{FF2B5EF4-FFF2-40B4-BE49-F238E27FC236}">
                <a16:creationId xmlns:a16="http://schemas.microsoft.com/office/drawing/2014/main" id="{B39B426F-57DA-0944-9E8C-7BFA07AC6C4F}"/>
              </a:ext>
            </a:extLst>
          </p:cNvPr>
          <p:cNvPicPr>
            <a:picLocks noChangeAspect="1"/>
          </p:cNvPicPr>
          <p:nvPr/>
        </p:nvPicPr>
        <p:blipFill>
          <a:blip r:embed="rId3"/>
          <a:stretch>
            <a:fillRect/>
          </a:stretch>
        </p:blipFill>
        <p:spPr>
          <a:xfrm>
            <a:off x="2985988" y="2574418"/>
            <a:ext cx="2312277" cy="3520828"/>
          </a:xfrm>
          <a:prstGeom prst="rect">
            <a:avLst/>
          </a:prstGeom>
        </p:spPr>
      </p:pic>
    </p:spTree>
    <p:extLst>
      <p:ext uri="{BB962C8B-B14F-4D97-AF65-F5344CB8AC3E}">
        <p14:creationId xmlns:p14="http://schemas.microsoft.com/office/powerpoint/2010/main" val="8903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170652F-0332-D648-BE5E-D4A79DC424C3}"/>
              </a:ext>
            </a:extLst>
          </p:cNvPr>
          <p:cNvSpPr>
            <a:spLocks noGrp="1"/>
          </p:cNvSpPr>
          <p:nvPr>
            <p:ph type="body" idx="1"/>
          </p:nvPr>
        </p:nvSpPr>
        <p:spPr>
          <a:xfrm>
            <a:off x="1545021" y="1761067"/>
            <a:ext cx="8832975" cy="3598585"/>
          </a:xfrm>
        </p:spPr>
        <p:txBody>
          <a:bodyPr>
            <a:normAutofit lnSpcReduction="10000"/>
          </a:bodyPr>
          <a:lstStyle/>
          <a:p>
            <a:pPr marL="457200" indent="-457200" algn="l">
              <a:buAutoNum type="arabicParenBoth"/>
            </a:pPr>
            <a:r>
              <a:rPr lang="en-US" dirty="0">
                <a:solidFill>
                  <a:schemeClr val="tx1"/>
                </a:solidFill>
                <a:latin typeface="Arial Rounded MT Bold" panose="020F0704030504030204" pitchFamily="34" charset="77"/>
              </a:rPr>
              <a:t>Show how Twain and Alexie forcibly eschew the unique physical terrain of the West and instead create a uniquely Western </a:t>
            </a:r>
            <a:r>
              <a:rPr lang="en-US" i="1" dirty="0">
                <a:solidFill>
                  <a:schemeClr val="tx1"/>
                </a:solidFill>
                <a:latin typeface="Arial Rounded MT Bold" panose="020F0704030504030204" pitchFamily="34" charset="77"/>
              </a:rPr>
              <a:t>terra comica </a:t>
            </a:r>
            <a:r>
              <a:rPr lang="en-US" dirty="0">
                <a:solidFill>
                  <a:schemeClr val="tx1"/>
                </a:solidFill>
                <a:latin typeface="Arial Rounded MT Bold" panose="020F0704030504030204" pitchFamily="34" charset="77"/>
              </a:rPr>
              <a:t>with multilayered humor, and polyvocal, cacophonous stories.</a:t>
            </a:r>
          </a:p>
          <a:p>
            <a:pPr marL="457200" indent="-457200" algn="l">
              <a:buAutoNum type="arabicParenBoth"/>
            </a:pPr>
            <a:endParaRPr lang="en-US" dirty="0">
              <a:solidFill>
                <a:schemeClr val="tx1"/>
              </a:solidFill>
              <a:latin typeface="Arial Rounded MT Bold" panose="020F0704030504030204" pitchFamily="34" charset="77"/>
            </a:endParaRPr>
          </a:p>
          <a:p>
            <a:pPr marL="457200" indent="-457200" algn="l">
              <a:buFont typeface="Franklin Gothic Book" panose="020B0503020102020204" pitchFamily="34" charset="0"/>
              <a:buAutoNum type="arabicParenBoth"/>
            </a:pPr>
            <a:r>
              <a:rPr lang="en-US" dirty="0">
                <a:solidFill>
                  <a:schemeClr val="tx1"/>
                </a:solidFill>
                <a:latin typeface="Arial Rounded MT Bold" panose="020F0704030504030204" pitchFamily="34" charset="77"/>
              </a:rPr>
              <a:t>Argue that this </a:t>
            </a:r>
            <a:r>
              <a:rPr lang="en-US" i="1" dirty="0">
                <a:solidFill>
                  <a:schemeClr val="tx1"/>
                </a:solidFill>
                <a:latin typeface="Arial Rounded MT Bold" panose="020F0704030504030204" pitchFamily="34" charset="77"/>
              </a:rPr>
              <a:t>terra comica</a:t>
            </a:r>
            <a:r>
              <a:rPr lang="en-US" dirty="0">
                <a:solidFill>
                  <a:schemeClr val="tx1"/>
                </a:solidFill>
                <a:latin typeface="Arial Rounded MT Bold" panose="020F0704030504030204" pitchFamily="34" charset="77"/>
              </a:rPr>
              <a:t>—though often rocky and fraught—can still be a site conducive for conversation and possibly understanding about and between white and Indigenous peoples. </a:t>
            </a:r>
          </a:p>
          <a:p>
            <a:pPr marL="457200" indent="-457200" algn="l">
              <a:buAutoNum type="arabicParenBoth"/>
            </a:pPr>
            <a:endParaRPr lang="en-US" dirty="0">
              <a:solidFill>
                <a:schemeClr val="tx1"/>
              </a:solidFill>
              <a:latin typeface="Arial Rounded MT Bold" panose="020F0704030504030204" pitchFamily="34" charset="77"/>
            </a:endParaRPr>
          </a:p>
          <a:p>
            <a:pPr marL="457200" indent="-457200" algn="l">
              <a:buAutoNum type="arabicParenBoth"/>
            </a:pPr>
            <a:endParaRPr lang="en-US" dirty="0">
              <a:solidFill>
                <a:schemeClr val="tx1"/>
              </a:solidFill>
              <a:latin typeface="Arial Rounded MT Bold" panose="020F0704030504030204" pitchFamily="34" charset="77"/>
            </a:endParaRPr>
          </a:p>
        </p:txBody>
      </p:sp>
      <p:sp>
        <p:nvSpPr>
          <p:cNvPr id="4" name="Title 1">
            <a:extLst>
              <a:ext uri="{FF2B5EF4-FFF2-40B4-BE49-F238E27FC236}">
                <a16:creationId xmlns:a16="http://schemas.microsoft.com/office/drawing/2014/main" id="{CFDF2221-A686-AF4A-8589-BD3DD696D757}"/>
              </a:ext>
            </a:extLst>
          </p:cNvPr>
          <p:cNvSpPr>
            <a:spLocks noGrp="1"/>
          </p:cNvSpPr>
          <p:nvPr>
            <p:ph type="title"/>
          </p:nvPr>
        </p:nvSpPr>
        <p:spPr>
          <a:xfrm>
            <a:off x="1165587" y="94593"/>
            <a:ext cx="9612971" cy="1580230"/>
          </a:xfrm>
        </p:spPr>
        <p:txBody>
          <a:bodyPr/>
          <a:lstStyle/>
          <a:p>
            <a:pPr algn="ctr"/>
            <a:r>
              <a:rPr lang="en-US" dirty="0">
                <a:latin typeface="Arial Rounded MT Bold" panose="020F0704030504030204" pitchFamily="34" charset="77"/>
              </a:rPr>
              <a:t>Objectives</a:t>
            </a:r>
          </a:p>
        </p:txBody>
      </p:sp>
    </p:spTree>
    <p:extLst>
      <p:ext uri="{BB962C8B-B14F-4D97-AF65-F5344CB8AC3E}">
        <p14:creationId xmlns:p14="http://schemas.microsoft.com/office/powerpoint/2010/main" val="222482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CF30F-5434-1D44-BE2D-F7296EBE9E58}"/>
              </a:ext>
            </a:extLst>
          </p:cNvPr>
          <p:cNvSpPr>
            <a:spLocks noGrp="1"/>
          </p:cNvSpPr>
          <p:nvPr>
            <p:ph type="title" idx="4294967295"/>
          </p:nvPr>
        </p:nvSpPr>
        <p:spPr>
          <a:xfrm>
            <a:off x="2382919" y="2907971"/>
            <a:ext cx="7426162" cy="1042057"/>
          </a:xfrm>
        </p:spPr>
        <p:txBody>
          <a:bodyPr>
            <a:normAutofit/>
          </a:bodyPr>
          <a:lstStyle/>
          <a:p>
            <a:pPr algn="ctr"/>
            <a:r>
              <a:rPr lang="en-US" dirty="0">
                <a:latin typeface="Arial Rounded MT Bold" panose="020F0704030504030204" pitchFamily="34" charset="77"/>
              </a:rPr>
              <a:t>Thank you</a:t>
            </a:r>
            <a:r>
              <a:rPr lang="en-US">
                <a:latin typeface="Arial Rounded MT Bold" panose="020F0704030504030204" pitchFamily="34" charset="77"/>
              </a:rPr>
              <a:t>. Questions</a:t>
            </a:r>
            <a:r>
              <a:rPr lang="en-US" dirty="0">
                <a:latin typeface="Arial Rounded MT Bold" panose="020F0704030504030204" pitchFamily="34" charset="77"/>
              </a:rPr>
              <a:t>?</a:t>
            </a:r>
          </a:p>
        </p:txBody>
      </p:sp>
    </p:spTree>
    <p:extLst>
      <p:ext uri="{BB962C8B-B14F-4D97-AF65-F5344CB8AC3E}">
        <p14:creationId xmlns:p14="http://schemas.microsoft.com/office/powerpoint/2010/main" val="2525442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48A21-89FC-D744-B142-A13A82965C69}"/>
              </a:ext>
            </a:extLst>
          </p:cNvPr>
          <p:cNvSpPr>
            <a:spLocks noGrp="1"/>
          </p:cNvSpPr>
          <p:nvPr>
            <p:ph type="title"/>
          </p:nvPr>
        </p:nvSpPr>
        <p:spPr>
          <a:xfrm>
            <a:off x="1289514" y="-64428"/>
            <a:ext cx="9612971" cy="3079092"/>
          </a:xfrm>
        </p:spPr>
        <p:txBody>
          <a:bodyPr>
            <a:noAutofit/>
          </a:bodyPr>
          <a:lstStyle/>
          <a:p>
            <a:pPr algn="l"/>
            <a:r>
              <a:rPr lang="en-US" sz="3000" cap="none" dirty="0">
                <a:solidFill>
                  <a:schemeClr val="tx1"/>
                </a:solidFill>
                <a:latin typeface="Arial Rounded MT Bold" panose="020F0704030504030204" pitchFamily="34" charset="77"/>
                <a:cs typeface="Arial" panose="020B0604020202020204" pitchFamily="34" charset="0"/>
              </a:rPr>
              <a:t>“We had twenty-seven hundred pounds of [mail] aboard, the driver said—‘a little for Brigham, and Carson, and ’Frisco, but the heft of it for the Injuns, which is powerful troublesome ’</a:t>
            </a:r>
            <a:r>
              <a:rPr lang="en-US" sz="3000" cap="none" dirty="0" err="1">
                <a:solidFill>
                  <a:schemeClr val="tx1"/>
                </a:solidFill>
                <a:latin typeface="Arial Rounded MT Bold" panose="020F0704030504030204" pitchFamily="34" charset="77"/>
                <a:cs typeface="Arial" panose="020B0604020202020204" pitchFamily="34" charset="0"/>
              </a:rPr>
              <a:t>thout</a:t>
            </a:r>
            <a:r>
              <a:rPr lang="en-US" sz="3000" cap="none" dirty="0">
                <a:solidFill>
                  <a:schemeClr val="tx1"/>
                </a:solidFill>
                <a:latin typeface="Arial Rounded MT Bold" panose="020F0704030504030204" pitchFamily="34" charset="77"/>
                <a:cs typeface="Arial" panose="020B0604020202020204" pitchFamily="34" charset="0"/>
              </a:rPr>
              <a:t> they get plenty of truck to read.’</a:t>
            </a:r>
            <a:br>
              <a:rPr lang="en-US" sz="3000" cap="none" dirty="0">
                <a:solidFill>
                  <a:schemeClr val="tx1"/>
                </a:solidFill>
                <a:latin typeface="Arial Rounded MT Bold" panose="020F0704030504030204" pitchFamily="34" charset="77"/>
                <a:cs typeface="Arial" panose="020B0604020202020204" pitchFamily="34" charset="0"/>
              </a:rPr>
            </a:br>
            <a:endParaRPr lang="en-US" sz="3000" cap="none" dirty="0">
              <a:solidFill>
                <a:schemeClr val="tx1"/>
              </a:solidFill>
              <a:latin typeface="Arial Rounded MT Bold" panose="020F0704030504030204" pitchFamily="34" charset="77"/>
              <a:cs typeface="Arial" panose="020B0604020202020204" pitchFamily="34" charset="0"/>
            </a:endParaRPr>
          </a:p>
        </p:txBody>
      </p:sp>
      <p:sp>
        <p:nvSpPr>
          <p:cNvPr id="4" name="TextBox 3">
            <a:extLst>
              <a:ext uri="{FF2B5EF4-FFF2-40B4-BE49-F238E27FC236}">
                <a16:creationId xmlns:a16="http://schemas.microsoft.com/office/drawing/2014/main" id="{0F2FACBB-7029-FD46-97AE-B06E93E88938}"/>
              </a:ext>
            </a:extLst>
          </p:cNvPr>
          <p:cNvSpPr txBox="1"/>
          <p:nvPr/>
        </p:nvSpPr>
        <p:spPr>
          <a:xfrm>
            <a:off x="9466625" y="6380114"/>
            <a:ext cx="2828925" cy="369332"/>
          </a:xfrm>
          <a:prstGeom prst="rect">
            <a:avLst/>
          </a:prstGeom>
          <a:noFill/>
        </p:spPr>
        <p:txBody>
          <a:bodyPr wrap="square" rtlCol="0">
            <a:spAutoFit/>
          </a:bodyPr>
          <a:lstStyle/>
          <a:p>
            <a:r>
              <a:rPr lang="en-US" i="1" dirty="0">
                <a:latin typeface="Arial Rounded MT Bold" panose="020F0704030504030204" pitchFamily="34" charset="77"/>
              </a:rPr>
              <a:t>Roughing It, </a:t>
            </a:r>
            <a:r>
              <a:rPr lang="en-US" dirty="0">
                <a:latin typeface="Arial Rounded MT Bold" panose="020F0704030504030204" pitchFamily="34" charset="77"/>
              </a:rPr>
              <a:t>Chapter II</a:t>
            </a:r>
            <a:endParaRPr lang="en-US" i="1" dirty="0">
              <a:latin typeface="Arial Rounded MT Bold" panose="020F0704030504030204" pitchFamily="34" charset="77"/>
            </a:endParaRPr>
          </a:p>
        </p:txBody>
      </p:sp>
      <p:sp>
        <p:nvSpPr>
          <p:cNvPr id="3" name="Rectangle 2">
            <a:extLst>
              <a:ext uri="{FF2B5EF4-FFF2-40B4-BE49-F238E27FC236}">
                <a16:creationId xmlns:a16="http://schemas.microsoft.com/office/drawing/2014/main" id="{3857665C-8D61-6C49-941B-FBC347999B7B}"/>
              </a:ext>
            </a:extLst>
          </p:cNvPr>
          <p:cNvSpPr/>
          <p:nvPr/>
        </p:nvSpPr>
        <p:spPr>
          <a:xfrm>
            <a:off x="1289514" y="2594463"/>
            <a:ext cx="9753600" cy="3785652"/>
          </a:xfrm>
          <a:prstGeom prst="rect">
            <a:avLst/>
          </a:prstGeom>
        </p:spPr>
        <p:txBody>
          <a:bodyPr wrap="square">
            <a:spAutoFit/>
          </a:bodyPr>
          <a:lstStyle/>
          <a:p>
            <a:r>
              <a:rPr lang="en-US" sz="3000" dirty="0">
                <a:latin typeface="Arial Rounded MT Bold" panose="020F0704030504030204" pitchFamily="34" charset="77"/>
                <a:cs typeface="Arial" panose="020B0604020202020204" pitchFamily="34" charset="0"/>
              </a:rPr>
              <a:t>But as he just then got up a fearful convulsion of his countenance which was suggestive of a wink being swallowed by an earthquake, we guessed that his remark was intended to be facetious, and to mean that we would unload the most of our mail somewhere on the plains and leave it to the Indians, or whosoever wanted it.” </a:t>
            </a:r>
            <a:br>
              <a:rPr lang="en-US" sz="3000" dirty="0">
                <a:latin typeface="Arial Rounded MT Bold" panose="020F0704030504030204" pitchFamily="34" charset="77"/>
                <a:cs typeface="Arial" panose="020B0604020202020204" pitchFamily="34" charset="0"/>
              </a:rPr>
            </a:br>
            <a:endParaRPr lang="en-US" sz="3000" dirty="0"/>
          </a:p>
        </p:txBody>
      </p:sp>
    </p:spTree>
    <p:extLst>
      <p:ext uri="{BB962C8B-B14F-4D97-AF65-F5344CB8AC3E}">
        <p14:creationId xmlns:p14="http://schemas.microsoft.com/office/powerpoint/2010/main" val="307475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AB28F-02C2-E345-9DAE-53B9F1EC6EE3}"/>
              </a:ext>
            </a:extLst>
          </p:cNvPr>
          <p:cNvSpPr>
            <a:spLocks noGrp="1"/>
          </p:cNvSpPr>
          <p:nvPr>
            <p:ph type="title"/>
          </p:nvPr>
        </p:nvSpPr>
        <p:spPr>
          <a:xfrm>
            <a:off x="6096000" y="380999"/>
            <a:ext cx="5580993" cy="5452241"/>
          </a:xfrm>
        </p:spPr>
        <p:txBody>
          <a:bodyPr/>
          <a:lstStyle/>
          <a:p>
            <a:r>
              <a:rPr lang="en-US" dirty="0">
                <a:latin typeface="Arial Rounded MT Bold" panose="020F0704030504030204" pitchFamily="34" charset="77"/>
                <a:cs typeface="Arial" panose="020B0604020202020204" pitchFamily="34" charset="0"/>
              </a:rPr>
              <a:t> “The ‘territory’ of </a:t>
            </a:r>
            <a:r>
              <a:rPr lang="en-US" i="1" dirty="0">
                <a:latin typeface="Arial Rounded MT Bold" panose="020F0704030504030204" pitchFamily="34" charset="77"/>
                <a:cs typeface="Arial" panose="020B0604020202020204" pitchFamily="34" charset="0"/>
              </a:rPr>
              <a:t>Roughing It </a:t>
            </a:r>
            <a:r>
              <a:rPr lang="en-US" dirty="0">
                <a:latin typeface="Arial Rounded MT Bold" panose="020F0704030504030204" pitchFamily="34" charset="77"/>
                <a:cs typeface="Arial" panose="020B0604020202020204" pitchFamily="34" charset="0"/>
              </a:rPr>
              <a:t>emerges less as a region than a perspective…the West we discover is always and only our own creation.” </a:t>
            </a:r>
          </a:p>
        </p:txBody>
      </p:sp>
      <p:pic>
        <p:nvPicPr>
          <p:cNvPr id="5" name="Picture 4">
            <a:extLst>
              <a:ext uri="{FF2B5EF4-FFF2-40B4-BE49-F238E27FC236}">
                <a16:creationId xmlns:a16="http://schemas.microsoft.com/office/drawing/2014/main" id="{BD513C08-7954-4F43-929C-4A0CC78B0537}"/>
              </a:ext>
            </a:extLst>
          </p:cNvPr>
          <p:cNvPicPr>
            <a:picLocks noChangeAspect="1"/>
          </p:cNvPicPr>
          <p:nvPr/>
        </p:nvPicPr>
        <p:blipFill>
          <a:blip r:embed="rId2"/>
          <a:stretch>
            <a:fillRect/>
          </a:stretch>
        </p:blipFill>
        <p:spPr>
          <a:xfrm>
            <a:off x="752094" y="381000"/>
            <a:ext cx="3848100" cy="6096000"/>
          </a:xfrm>
          <a:prstGeom prst="rect">
            <a:avLst/>
          </a:prstGeom>
        </p:spPr>
      </p:pic>
      <p:sp>
        <p:nvSpPr>
          <p:cNvPr id="6" name="TextBox 5">
            <a:extLst>
              <a:ext uri="{FF2B5EF4-FFF2-40B4-BE49-F238E27FC236}">
                <a16:creationId xmlns:a16="http://schemas.microsoft.com/office/drawing/2014/main" id="{D922742F-E750-4843-8BE0-A04B84D3E2A8}"/>
              </a:ext>
            </a:extLst>
          </p:cNvPr>
          <p:cNvSpPr txBox="1"/>
          <p:nvPr/>
        </p:nvSpPr>
        <p:spPr>
          <a:xfrm>
            <a:off x="6781040" y="6477000"/>
            <a:ext cx="5410960" cy="369332"/>
          </a:xfrm>
          <a:prstGeom prst="rect">
            <a:avLst/>
          </a:prstGeom>
          <a:noFill/>
        </p:spPr>
        <p:txBody>
          <a:bodyPr wrap="square" rtlCol="0">
            <a:spAutoFit/>
          </a:bodyPr>
          <a:lstStyle/>
          <a:p>
            <a:r>
              <a:rPr lang="en-US" dirty="0">
                <a:solidFill>
                  <a:schemeClr val="tx2"/>
                </a:solidFill>
                <a:latin typeface="Arial Rounded MT Bold" panose="020F0704030504030204" pitchFamily="34" charset="77"/>
              </a:rPr>
              <a:t>Lee Clark Mitchell, “Verbally Roughing It” (69) </a:t>
            </a:r>
          </a:p>
        </p:txBody>
      </p:sp>
    </p:spTree>
    <p:extLst>
      <p:ext uri="{BB962C8B-B14F-4D97-AF65-F5344CB8AC3E}">
        <p14:creationId xmlns:p14="http://schemas.microsoft.com/office/powerpoint/2010/main" val="322731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11EF48-2734-F242-BE40-1CD1D00505F3}"/>
              </a:ext>
            </a:extLst>
          </p:cNvPr>
          <p:cNvSpPr/>
          <p:nvPr/>
        </p:nvSpPr>
        <p:spPr>
          <a:xfrm>
            <a:off x="1289514" y="2594463"/>
            <a:ext cx="9753600" cy="2400657"/>
          </a:xfrm>
          <a:prstGeom prst="rect">
            <a:avLst/>
          </a:prstGeom>
        </p:spPr>
        <p:txBody>
          <a:bodyPr wrap="square">
            <a:spAutoFit/>
          </a:bodyPr>
          <a:lstStyle/>
          <a:p>
            <a:r>
              <a:rPr lang="en-US" sz="3000" dirty="0">
                <a:latin typeface="Arial Rounded MT Bold" panose="020F0704030504030204" pitchFamily="34" charset="77"/>
              </a:rPr>
              <a:t>As Twain goes farther and farther West, his arsenal of tall tales grows, and the myth of the West is subverted not by an attempt to excavate objective “truths,” but, unexpectedly, by the counterproliferation of myths. </a:t>
            </a:r>
          </a:p>
        </p:txBody>
      </p:sp>
    </p:spTree>
    <p:extLst>
      <p:ext uri="{BB962C8B-B14F-4D97-AF65-F5344CB8AC3E}">
        <p14:creationId xmlns:p14="http://schemas.microsoft.com/office/powerpoint/2010/main" val="169850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87EA2B-AA0F-5A4C-966B-5C00B7FD7ADB}"/>
              </a:ext>
            </a:extLst>
          </p:cNvPr>
          <p:cNvPicPr>
            <a:picLocks noChangeAspect="1"/>
          </p:cNvPicPr>
          <p:nvPr/>
        </p:nvPicPr>
        <p:blipFill>
          <a:blip r:embed="rId3"/>
          <a:stretch>
            <a:fillRect/>
          </a:stretch>
        </p:blipFill>
        <p:spPr>
          <a:xfrm>
            <a:off x="3459449" y="488587"/>
            <a:ext cx="8643899" cy="4730322"/>
          </a:xfrm>
          <a:prstGeom prst="rect">
            <a:avLst/>
          </a:prstGeom>
        </p:spPr>
      </p:pic>
      <p:pic>
        <p:nvPicPr>
          <p:cNvPr id="5" name="Picture 4">
            <a:extLst>
              <a:ext uri="{FF2B5EF4-FFF2-40B4-BE49-F238E27FC236}">
                <a16:creationId xmlns:a16="http://schemas.microsoft.com/office/drawing/2014/main" id="{AA0793E6-9A01-A145-862E-99A7971B0196}"/>
              </a:ext>
            </a:extLst>
          </p:cNvPr>
          <p:cNvPicPr>
            <a:picLocks noChangeAspect="1"/>
          </p:cNvPicPr>
          <p:nvPr/>
        </p:nvPicPr>
        <p:blipFill rotWithShape="1">
          <a:blip r:embed="rId4"/>
          <a:srcRect l="17755"/>
          <a:stretch/>
        </p:blipFill>
        <p:spPr>
          <a:xfrm>
            <a:off x="900552" y="100984"/>
            <a:ext cx="3011878" cy="3662058"/>
          </a:xfrm>
          <a:prstGeom prst="rect">
            <a:avLst/>
          </a:prstGeom>
        </p:spPr>
      </p:pic>
      <p:pic>
        <p:nvPicPr>
          <p:cNvPr id="6" name="Picture 5">
            <a:extLst>
              <a:ext uri="{FF2B5EF4-FFF2-40B4-BE49-F238E27FC236}">
                <a16:creationId xmlns:a16="http://schemas.microsoft.com/office/drawing/2014/main" id="{4C8F7B15-489B-AD47-94A0-32CACC98DF86}"/>
              </a:ext>
            </a:extLst>
          </p:cNvPr>
          <p:cNvPicPr>
            <a:picLocks noChangeAspect="1"/>
          </p:cNvPicPr>
          <p:nvPr/>
        </p:nvPicPr>
        <p:blipFill>
          <a:blip r:embed="rId5"/>
          <a:stretch>
            <a:fillRect/>
          </a:stretch>
        </p:blipFill>
        <p:spPr>
          <a:xfrm>
            <a:off x="9478555" y="2015858"/>
            <a:ext cx="2713445" cy="3616698"/>
          </a:xfrm>
          <a:prstGeom prst="rect">
            <a:avLst/>
          </a:prstGeom>
        </p:spPr>
      </p:pic>
      <p:sp>
        <p:nvSpPr>
          <p:cNvPr id="7" name="TextBox 6">
            <a:extLst>
              <a:ext uri="{FF2B5EF4-FFF2-40B4-BE49-F238E27FC236}">
                <a16:creationId xmlns:a16="http://schemas.microsoft.com/office/drawing/2014/main" id="{B7D49F61-AEC5-2440-AA09-0B9225F879DE}"/>
              </a:ext>
            </a:extLst>
          </p:cNvPr>
          <p:cNvSpPr txBox="1"/>
          <p:nvPr/>
        </p:nvSpPr>
        <p:spPr>
          <a:xfrm>
            <a:off x="-682277" y="3703268"/>
            <a:ext cx="4390894" cy="923330"/>
          </a:xfrm>
          <a:prstGeom prst="rect">
            <a:avLst/>
          </a:prstGeom>
          <a:noFill/>
        </p:spPr>
        <p:txBody>
          <a:bodyPr wrap="square" rtlCol="0">
            <a:spAutoFit/>
          </a:bodyPr>
          <a:lstStyle/>
          <a:p>
            <a:pPr algn="r"/>
            <a:r>
              <a:rPr lang="en-US" sz="2700" dirty="0">
                <a:solidFill>
                  <a:schemeClr val="tx2"/>
                </a:solidFill>
                <a:latin typeface="Arial Rounded MT Bold" panose="020F0704030504030204" pitchFamily="34" charset="77"/>
                <a:cs typeface="Arial" panose="020B0604020202020204" pitchFamily="34" charset="0"/>
              </a:rPr>
              <a:t>Sherman Alexie</a:t>
            </a:r>
          </a:p>
          <a:p>
            <a:pPr algn="r"/>
            <a:r>
              <a:rPr lang="en-US" sz="2700" dirty="0">
                <a:solidFill>
                  <a:schemeClr val="tx2"/>
                </a:solidFill>
                <a:latin typeface="Arial Rounded MT Bold" panose="020F0704030504030204" pitchFamily="34" charset="77"/>
                <a:cs typeface="Arial" panose="020B0604020202020204" pitchFamily="34" charset="0"/>
              </a:rPr>
              <a:t>(1966-)</a:t>
            </a:r>
          </a:p>
        </p:txBody>
      </p:sp>
      <p:sp>
        <p:nvSpPr>
          <p:cNvPr id="8" name="TextBox 7">
            <a:extLst>
              <a:ext uri="{FF2B5EF4-FFF2-40B4-BE49-F238E27FC236}">
                <a16:creationId xmlns:a16="http://schemas.microsoft.com/office/drawing/2014/main" id="{ABF8304B-67BE-5342-AB5C-75D74752C024}"/>
              </a:ext>
            </a:extLst>
          </p:cNvPr>
          <p:cNvSpPr txBox="1"/>
          <p:nvPr/>
        </p:nvSpPr>
        <p:spPr>
          <a:xfrm>
            <a:off x="8891752" y="5539887"/>
            <a:ext cx="3300248" cy="1015663"/>
          </a:xfrm>
          <a:prstGeom prst="rect">
            <a:avLst/>
          </a:prstGeom>
          <a:noFill/>
        </p:spPr>
        <p:txBody>
          <a:bodyPr wrap="square" rtlCol="0">
            <a:spAutoFit/>
          </a:bodyPr>
          <a:lstStyle/>
          <a:p>
            <a:pPr algn="r"/>
            <a:r>
              <a:rPr lang="en-US" sz="3000" dirty="0">
                <a:solidFill>
                  <a:schemeClr val="tx2"/>
                </a:solidFill>
                <a:latin typeface="Arial Rounded MT Bold" panose="020F0704030504030204" pitchFamily="34" charset="77"/>
              </a:rPr>
              <a:t>Samuel Clemens</a:t>
            </a:r>
          </a:p>
          <a:p>
            <a:pPr algn="r"/>
            <a:r>
              <a:rPr lang="en-US" sz="3000" dirty="0">
                <a:solidFill>
                  <a:schemeClr val="tx2"/>
                </a:solidFill>
                <a:latin typeface="Arial Rounded MT Bold" panose="020F0704030504030204" pitchFamily="34" charset="77"/>
              </a:rPr>
              <a:t>(1835-1910)</a:t>
            </a:r>
          </a:p>
        </p:txBody>
      </p:sp>
      <p:sp>
        <p:nvSpPr>
          <p:cNvPr id="11" name="TextBox 10">
            <a:extLst>
              <a:ext uri="{FF2B5EF4-FFF2-40B4-BE49-F238E27FC236}">
                <a16:creationId xmlns:a16="http://schemas.microsoft.com/office/drawing/2014/main" id="{0D9D02CA-B8A5-2C4C-95B3-6C34A4C0DA96}"/>
              </a:ext>
            </a:extLst>
          </p:cNvPr>
          <p:cNvSpPr txBox="1"/>
          <p:nvPr/>
        </p:nvSpPr>
        <p:spPr>
          <a:xfrm>
            <a:off x="4599805" y="732591"/>
            <a:ext cx="3350933" cy="369332"/>
          </a:xfrm>
          <a:prstGeom prst="rect">
            <a:avLst/>
          </a:prstGeom>
          <a:noFill/>
        </p:spPr>
        <p:txBody>
          <a:bodyPr wrap="square" rtlCol="0">
            <a:spAutoFit/>
          </a:bodyPr>
          <a:lstStyle/>
          <a:p>
            <a:r>
              <a:rPr lang="en-US" dirty="0">
                <a:solidFill>
                  <a:schemeClr val="tx2"/>
                </a:solidFill>
                <a:latin typeface="Arial Rounded MT Bold" panose="020F0704030504030204" pitchFamily="34" charset="77"/>
              </a:rPr>
              <a:t>Spokane Indian Reservation</a:t>
            </a:r>
          </a:p>
        </p:txBody>
      </p:sp>
      <p:sp>
        <p:nvSpPr>
          <p:cNvPr id="12" name="TextBox 11">
            <a:extLst>
              <a:ext uri="{FF2B5EF4-FFF2-40B4-BE49-F238E27FC236}">
                <a16:creationId xmlns:a16="http://schemas.microsoft.com/office/drawing/2014/main" id="{F5028E37-B0D8-324E-9123-7C3ADBF2FC1A}"/>
              </a:ext>
            </a:extLst>
          </p:cNvPr>
          <p:cNvSpPr txBox="1"/>
          <p:nvPr/>
        </p:nvSpPr>
        <p:spPr>
          <a:xfrm>
            <a:off x="7781398" y="2387463"/>
            <a:ext cx="3350933" cy="646331"/>
          </a:xfrm>
          <a:prstGeom prst="rect">
            <a:avLst/>
          </a:prstGeom>
          <a:noFill/>
        </p:spPr>
        <p:txBody>
          <a:bodyPr wrap="square" rtlCol="0">
            <a:spAutoFit/>
          </a:bodyPr>
          <a:lstStyle/>
          <a:p>
            <a:r>
              <a:rPr lang="en-US" dirty="0">
                <a:solidFill>
                  <a:schemeClr val="tx2"/>
                </a:solidFill>
                <a:latin typeface="Arial Rounded MT Bold" panose="020F0704030504030204" pitchFamily="34" charset="77"/>
              </a:rPr>
              <a:t>Hannibal</a:t>
            </a:r>
          </a:p>
          <a:p>
            <a:endParaRPr lang="en-US" dirty="0">
              <a:solidFill>
                <a:schemeClr val="tx2"/>
              </a:solidFill>
              <a:latin typeface="Arial Rounded MT Bold" panose="020F0704030504030204" pitchFamily="34" charset="77"/>
            </a:endParaRPr>
          </a:p>
        </p:txBody>
      </p:sp>
    </p:spTree>
    <p:extLst>
      <p:ext uri="{BB962C8B-B14F-4D97-AF65-F5344CB8AC3E}">
        <p14:creationId xmlns:p14="http://schemas.microsoft.com/office/powerpoint/2010/main" val="418559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51607E-EA40-A545-9171-6FA4471A3C37}"/>
              </a:ext>
            </a:extLst>
          </p:cNvPr>
          <p:cNvPicPr>
            <a:picLocks noChangeAspect="1"/>
          </p:cNvPicPr>
          <p:nvPr/>
        </p:nvPicPr>
        <p:blipFill>
          <a:blip r:embed="rId2"/>
          <a:stretch>
            <a:fillRect/>
          </a:stretch>
        </p:blipFill>
        <p:spPr>
          <a:xfrm>
            <a:off x="2247900" y="381000"/>
            <a:ext cx="3848100" cy="6096000"/>
          </a:xfrm>
          <a:prstGeom prst="rect">
            <a:avLst/>
          </a:prstGeom>
        </p:spPr>
      </p:pic>
      <p:pic>
        <p:nvPicPr>
          <p:cNvPr id="2" name="Picture 1">
            <a:extLst>
              <a:ext uri="{FF2B5EF4-FFF2-40B4-BE49-F238E27FC236}">
                <a16:creationId xmlns:a16="http://schemas.microsoft.com/office/drawing/2014/main" id="{0F5B2BE2-B344-EA46-ACFD-615C6792DED3}"/>
              </a:ext>
            </a:extLst>
          </p:cNvPr>
          <p:cNvPicPr>
            <a:picLocks noChangeAspect="1"/>
          </p:cNvPicPr>
          <p:nvPr/>
        </p:nvPicPr>
        <p:blipFill>
          <a:blip r:embed="rId3"/>
          <a:stretch>
            <a:fillRect/>
          </a:stretch>
        </p:blipFill>
        <p:spPr>
          <a:xfrm>
            <a:off x="6328150" y="381000"/>
            <a:ext cx="3958850" cy="6028010"/>
          </a:xfrm>
          <a:prstGeom prst="rect">
            <a:avLst/>
          </a:prstGeom>
        </p:spPr>
      </p:pic>
    </p:spTree>
    <p:extLst>
      <p:ext uri="{BB962C8B-B14F-4D97-AF65-F5344CB8AC3E}">
        <p14:creationId xmlns:p14="http://schemas.microsoft.com/office/powerpoint/2010/main" val="406989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descr="Fir tree">
            <a:extLst>
              <a:ext uri="{FF2B5EF4-FFF2-40B4-BE49-F238E27FC236}">
                <a16:creationId xmlns:a16="http://schemas.microsoft.com/office/drawing/2014/main" id="{1AEFC49A-4007-044D-B9DF-410047E2C7E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53574" y="4862603"/>
            <a:ext cx="1692492" cy="2112446"/>
          </a:xfrm>
          <a:prstGeom prst="rect">
            <a:avLst/>
          </a:prstGeom>
        </p:spPr>
      </p:pic>
      <p:pic>
        <p:nvPicPr>
          <p:cNvPr id="13" name="Graphic 12" descr="Fir tree">
            <a:extLst>
              <a:ext uri="{FF2B5EF4-FFF2-40B4-BE49-F238E27FC236}">
                <a16:creationId xmlns:a16="http://schemas.microsoft.com/office/drawing/2014/main" id="{58AF70AD-71CC-E240-9034-FB41567A7A5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3560" y="4334378"/>
            <a:ext cx="2051494" cy="2560526"/>
          </a:xfrm>
          <a:prstGeom prst="rect">
            <a:avLst/>
          </a:prstGeom>
        </p:spPr>
      </p:pic>
      <p:pic>
        <p:nvPicPr>
          <p:cNvPr id="16" name="Graphic 15" descr="Fir tree">
            <a:extLst>
              <a:ext uri="{FF2B5EF4-FFF2-40B4-BE49-F238E27FC236}">
                <a16:creationId xmlns:a16="http://schemas.microsoft.com/office/drawing/2014/main" id="{8EB5D330-DB93-934D-B96A-3C5F7FFEC0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14267" y="3501692"/>
            <a:ext cx="2759442" cy="3444136"/>
          </a:xfrm>
          <a:prstGeom prst="rect">
            <a:avLst/>
          </a:prstGeom>
        </p:spPr>
      </p:pic>
      <p:pic>
        <p:nvPicPr>
          <p:cNvPr id="18" name="Graphic 17" descr="Fir tree">
            <a:extLst>
              <a:ext uri="{FF2B5EF4-FFF2-40B4-BE49-F238E27FC236}">
                <a16:creationId xmlns:a16="http://schemas.microsoft.com/office/drawing/2014/main" id="{EE13D966-C365-5F4F-8463-758289C578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46066" y="4754933"/>
            <a:ext cx="1793619" cy="2238666"/>
          </a:xfrm>
          <a:prstGeom prst="rect">
            <a:avLst/>
          </a:prstGeom>
        </p:spPr>
      </p:pic>
      <p:sp>
        <p:nvSpPr>
          <p:cNvPr id="3" name="Content Placeholder 2">
            <a:extLst>
              <a:ext uri="{FF2B5EF4-FFF2-40B4-BE49-F238E27FC236}">
                <a16:creationId xmlns:a16="http://schemas.microsoft.com/office/drawing/2014/main" id="{4840D12B-E047-584B-87DB-CED773CA513D}"/>
              </a:ext>
            </a:extLst>
          </p:cNvPr>
          <p:cNvSpPr>
            <a:spLocks noGrp="1"/>
          </p:cNvSpPr>
          <p:nvPr>
            <p:ph sz="half" idx="1"/>
          </p:nvPr>
        </p:nvSpPr>
        <p:spPr>
          <a:xfrm>
            <a:off x="1297310" y="442680"/>
            <a:ext cx="4977365" cy="3957184"/>
          </a:xfrm>
        </p:spPr>
        <p:txBody>
          <a:bodyPr>
            <a:normAutofit/>
          </a:bodyPr>
          <a:lstStyle/>
          <a:p>
            <a:pPr marL="0" indent="0">
              <a:buNone/>
            </a:pPr>
            <a:r>
              <a:rPr lang="en-US" sz="3000" dirty="0">
                <a:latin typeface="Arial Rounded MT Bold" panose="020F0704030504030204" pitchFamily="34" charset="77"/>
                <a:cs typeface="Arial" panose="020B0604020202020204" pitchFamily="34" charset="0"/>
              </a:rPr>
              <a:t>“Now I could give the reader a description of the Big Trees and the marvels of the </a:t>
            </a:r>
            <a:r>
              <a:rPr lang="en-US" sz="3000" dirty="0" err="1">
                <a:latin typeface="Arial Rounded MT Bold" panose="020F0704030504030204" pitchFamily="34" charset="77"/>
                <a:cs typeface="Arial" panose="020B0604020202020204" pitchFamily="34" charset="0"/>
              </a:rPr>
              <a:t>Yo</a:t>
            </a:r>
            <a:r>
              <a:rPr lang="en-US" sz="3000" dirty="0">
                <a:latin typeface="Arial Rounded MT Bold" panose="020F0704030504030204" pitchFamily="34" charset="77"/>
                <a:cs typeface="Arial" panose="020B0604020202020204" pitchFamily="34" charset="0"/>
              </a:rPr>
              <a:t> Semite—but what has the reader done to me that I should persecute him?”</a:t>
            </a:r>
          </a:p>
        </p:txBody>
      </p:sp>
      <p:sp>
        <p:nvSpPr>
          <p:cNvPr id="4" name="Content Placeholder 3">
            <a:extLst>
              <a:ext uri="{FF2B5EF4-FFF2-40B4-BE49-F238E27FC236}">
                <a16:creationId xmlns:a16="http://schemas.microsoft.com/office/drawing/2014/main" id="{F8E7B94F-B5B0-4444-A9EE-379EA129548F}"/>
              </a:ext>
            </a:extLst>
          </p:cNvPr>
          <p:cNvSpPr>
            <a:spLocks noGrp="1"/>
          </p:cNvSpPr>
          <p:nvPr>
            <p:ph sz="half" idx="2"/>
          </p:nvPr>
        </p:nvSpPr>
        <p:spPr>
          <a:xfrm>
            <a:off x="6950325" y="442680"/>
            <a:ext cx="4798690" cy="3581401"/>
          </a:xfrm>
        </p:spPr>
        <p:txBody>
          <a:bodyPr>
            <a:normAutofit/>
          </a:bodyPr>
          <a:lstStyle/>
          <a:p>
            <a:pPr marL="0" indent="0">
              <a:buNone/>
            </a:pPr>
            <a:r>
              <a:rPr lang="en-US" sz="3000" dirty="0">
                <a:latin typeface="Arial Rounded MT Bold" panose="020F0704030504030204" pitchFamily="34" charset="77"/>
                <a:cs typeface="Arial" panose="020B0604020202020204" pitchFamily="34" charset="0"/>
              </a:rPr>
              <a:t>“There might be five or six pine trees and a couple of rivers and streams, one grizzly bear and a lot of dogs, but that’s about all the flora and fauna you’re going to get.”</a:t>
            </a:r>
          </a:p>
        </p:txBody>
      </p:sp>
      <p:sp>
        <p:nvSpPr>
          <p:cNvPr id="5" name="TextBox 4">
            <a:extLst>
              <a:ext uri="{FF2B5EF4-FFF2-40B4-BE49-F238E27FC236}">
                <a16:creationId xmlns:a16="http://schemas.microsoft.com/office/drawing/2014/main" id="{6FCAC60F-ABE0-954B-9794-0AFED54BD30D}"/>
              </a:ext>
            </a:extLst>
          </p:cNvPr>
          <p:cNvSpPr txBox="1"/>
          <p:nvPr/>
        </p:nvSpPr>
        <p:spPr>
          <a:xfrm>
            <a:off x="3017706" y="3596536"/>
            <a:ext cx="5410960" cy="369332"/>
          </a:xfrm>
          <a:prstGeom prst="rect">
            <a:avLst/>
          </a:prstGeom>
          <a:noFill/>
        </p:spPr>
        <p:txBody>
          <a:bodyPr wrap="square" rtlCol="0">
            <a:spAutoFit/>
          </a:bodyPr>
          <a:lstStyle/>
          <a:p>
            <a:r>
              <a:rPr lang="en-US" i="1" dirty="0">
                <a:solidFill>
                  <a:schemeClr val="tx2"/>
                </a:solidFill>
                <a:latin typeface="Arial Rounded MT Bold" panose="020F0704030504030204" pitchFamily="34" charset="77"/>
              </a:rPr>
              <a:t>Roughing It, </a:t>
            </a:r>
            <a:r>
              <a:rPr lang="en-US" dirty="0">
                <a:solidFill>
                  <a:schemeClr val="tx2"/>
                </a:solidFill>
                <a:latin typeface="Arial Rounded MT Bold" panose="020F0704030504030204" pitchFamily="34" charset="77"/>
              </a:rPr>
              <a:t>Chapter LXI</a:t>
            </a:r>
            <a:endParaRPr lang="en-US" i="1" dirty="0">
              <a:solidFill>
                <a:schemeClr val="tx2"/>
              </a:solidFill>
              <a:latin typeface="Arial Rounded MT Bold" panose="020F0704030504030204" pitchFamily="34" charset="77"/>
            </a:endParaRPr>
          </a:p>
        </p:txBody>
      </p:sp>
      <p:sp>
        <p:nvSpPr>
          <p:cNvPr id="6" name="TextBox 5">
            <a:extLst>
              <a:ext uri="{FF2B5EF4-FFF2-40B4-BE49-F238E27FC236}">
                <a16:creationId xmlns:a16="http://schemas.microsoft.com/office/drawing/2014/main" id="{1570CABD-6227-E840-B7A9-87599C6427E1}"/>
              </a:ext>
            </a:extLst>
          </p:cNvPr>
          <p:cNvSpPr txBox="1"/>
          <p:nvPr/>
        </p:nvSpPr>
        <p:spPr>
          <a:xfrm>
            <a:off x="7537118" y="4024081"/>
            <a:ext cx="4879625" cy="646331"/>
          </a:xfrm>
          <a:prstGeom prst="rect">
            <a:avLst/>
          </a:prstGeom>
          <a:noFill/>
        </p:spPr>
        <p:txBody>
          <a:bodyPr wrap="square" rtlCol="0">
            <a:spAutoFit/>
          </a:bodyPr>
          <a:lstStyle/>
          <a:p>
            <a:r>
              <a:rPr lang="en-US" i="1" dirty="0">
                <a:solidFill>
                  <a:schemeClr val="tx2"/>
                </a:solidFill>
                <a:latin typeface="Arial Rounded MT Bold" panose="020F0704030504030204" pitchFamily="34" charset="77"/>
              </a:rPr>
              <a:t>The Lone Ranger and Tonto Fistfight in Heaven, </a:t>
            </a:r>
            <a:r>
              <a:rPr lang="en-US" dirty="0">
                <a:solidFill>
                  <a:schemeClr val="tx2"/>
                </a:solidFill>
                <a:latin typeface="Arial Rounded MT Bold" panose="020F0704030504030204" pitchFamily="34" charset="77"/>
              </a:rPr>
              <a:t>Introduction</a:t>
            </a:r>
            <a:endParaRPr lang="en-US" i="1" dirty="0">
              <a:solidFill>
                <a:schemeClr val="tx2"/>
              </a:solidFill>
              <a:latin typeface="Arial Rounded MT Bold" panose="020F0704030504030204" pitchFamily="34" charset="77"/>
            </a:endParaRPr>
          </a:p>
        </p:txBody>
      </p:sp>
      <p:pic>
        <p:nvPicPr>
          <p:cNvPr id="15" name="Graphic 14" descr="Fir tree">
            <a:extLst>
              <a:ext uri="{FF2B5EF4-FFF2-40B4-BE49-F238E27FC236}">
                <a16:creationId xmlns:a16="http://schemas.microsoft.com/office/drawing/2014/main" id="{07523265-3C59-BD4E-8F77-800E4CFCDA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03223" y="4179742"/>
            <a:ext cx="2247635" cy="2805336"/>
          </a:xfrm>
          <a:prstGeom prst="rect">
            <a:avLst/>
          </a:prstGeom>
        </p:spPr>
      </p:pic>
      <p:pic>
        <p:nvPicPr>
          <p:cNvPr id="20" name="Graphic 19" descr="Fir tree">
            <a:extLst>
              <a:ext uri="{FF2B5EF4-FFF2-40B4-BE49-F238E27FC236}">
                <a16:creationId xmlns:a16="http://schemas.microsoft.com/office/drawing/2014/main" id="{67D33C21-2125-7848-85D1-32096B5090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02769" y="4881153"/>
            <a:ext cx="1692492" cy="2112446"/>
          </a:xfrm>
          <a:prstGeom prst="rect">
            <a:avLst/>
          </a:prstGeom>
        </p:spPr>
      </p:pic>
    </p:spTree>
    <p:extLst>
      <p:ext uri="{BB962C8B-B14F-4D97-AF65-F5344CB8AC3E}">
        <p14:creationId xmlns:p14="http://schemas.microsoft.com/office/powerpoint/2010/main" val="225603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AAA05-B298-F740-854A-2F23A3E773B6}"/>
              </a:ext>
            </a:extLst>
          </p:cNvPr>
          <p:cNvSpPr>
            <a:spLocks noGrp="1"/>
          </p:cNvSpPr>
          <p:nvPr>
            <p:ph type="title"/>
          </p:nvPr>
        </p:nvSpPr>
        <p:spPr>
          <a:xfrm>
            <a:off x="934359" y="914400"/>
            <a:ext cx="9612971" cy="1580230"/>
          </a:xfrm>
        </p:spPr>
        <p:txBody>
          <a:bodyPr/>
          <a:lstStyle/>
          <a:p>
            <a:pPr algn="ctr"/>
            <a:r>
              <a:rPr lang="en-US" i="1" dirty="0">
                <a:latin typeface="Arial Rounded MT Bold" panose="020F0704030504030204" pitchFamily="34" charset="77"/>
              </a:rPr>
              <a:t>Terra comica</a:t>
            </a:r>
            <a:endParaRPr lang="en-US" dirty="0">
              <a:latin typeface="Arial Rounded MT Bold" panose="020F0704030504030204" pitchFamily="34" charset="77"/>
            </a:endParaRPr>
          </a:p>
        </p:txBody>
      </p:sp>
      <p:sp>
        <p:nvSpPr>
          <p:cNvPr id="4" name="TextBox 3">
            <a:extLst>
              <a:ext uri="{FF2B5EF4-FFF2-40B4-BE49-F238E27FC236}">
                <a16:creationId xmlns:a16="http://schemas.microsoft.com/office/drawing/2014/main" id="{7AE640D6-0058-744F-AB72-A02C66A94E0C}"/>
              </a:ext>
            </a:extLst>
          </p:cNvPr>
          <p:cNvSpPr txBox="1"/>
          <p:nvPr/>
        </p:nvSpPr>
        <p:spPr>
          <a:xfrm>
            <a:off x="6472238" y="6488668"/>
            <a:ext cx="6476999" cy="369332"/>
          </a:xfrm>
          <a:prstGeom prst="rect">
            <a:avLst/>
          </a:prstGeom>
          <a:noFill/>
        </p:spPr>
        <p:txBody>
          <a:bodyPr wrap="square" rtlCol="0">
            <a:spAutoFit/>
          </a:bodyPr>
          <a:lstStyle/>
          <a:p>
            <a:r>
              <a:rPr lang="en-US" dirty="0">
                <a:solidFill>
                  <a:schemeClr val="tx2"/>
                </a:solidFill>
                <a:latin typeface="Arial Rounded MT Bold" panose="020F0704030504030204" pitchFamily="34" charset="77"/>
              </a:rPr>
              <a:t>David Moore, </a:t>
            </a:r>
            <a:r>
              <a:rPr lang="en-US" i="1" dirty="0">
                <a:solidFill>
                  <a:schemeClr val="tx2"/>
                </a:solidFill>
                <a:latin typeface="Arial Rounded MT Bold" panose="020F0704030504030204" pitchFamily="34" charset="77"/>
              </a:rPr>
              <a:t>That Dream Shall Have a Name </a:t>
            </a:r>
            <a:r>
              <a:rPr lang="en-US" dirty="0">
                <a:solidFill>
                  <a:schemeClr val="tx2"/>
                </a:solidFill>
                <a:latin typeface="Arial Rounded MT Bold" panose="020F0704030504030204" pitchFamily="34" charset="77"/>
              </a:rPr>
              <a:t>(337)</a:t>
            </a:r>
            <a:r>
              <a:rPr lang="en-US" i="1" dirty="0">
                <a:solidFill>
                  <a:schemeClr val="tx2"/>
                </a:solidFill>
                <a:latin typeface="Arial Rounded MT Bold" panose="020F0704030504030204" pitchFamily="34" charset="77"/>
              </a:rPr>
              <a:t> </a:t>
            </a:r>
            <a:endParaRPr lang="en-US" dirty="0">
              <a:solidFill>
                <a:schemeClr val="tx2"/>
              </a:solidFill>
              <a:latin typeface="Arial Rounded MT Bold" panose="020F0704030504030204" pitchFamily="34" charset="77"/>
            </a:endParaRPr>
          </a:p>
        </p:txBody>
      </p:sp>
      <p:sp>
        <p:nvSpPr>
          <p:cNvPr id="5" name="TextBox 4">
            <a:extLst>
              <a:ext uri="{FF2B5EF4-FFF2-40B4-BE49-F238E27FC236}">
                <a16:creationId xmlns:a16="http://schemas.microsoft.com/office/drawing/2014/main" id="{9826F797-921C-4845-B7C7-D47709F01231}"/>
              </a:ext>
            </a:extLst>
          </p:cNvPr>
          <p:cNvSpPr txBox="1"/>
          <p:nvPr/>
        </p:nvSpPr>
        <p:spPr>
          <a:xfrm>
            <a:off x="2257426" y="2708943"/>
            <a:ext cx="8679305" cy="1938992"/>
          </a:xfrm>
          <a:prstGeom prst="rect">
            <a:avLst/>
          </a:prstGeom>
          <a:noFill/>
        </p:spPr>
        <p:txBody>
          <a:bodyPr wrap="square" rtlCol="0">
            <a:spAutoFit/>
          </a:bodyPr>
          <a:lstStyle/>
          <a:p>
            <a:r>
              <a:rPr lang="en-US" sz="3000" dirty="0">
                <a:latin typeface="Arial Rounded MT Bold" panose="020F0704030504030204" pitchFamily="34" charset="77"/>
              </a:rPr>
              <a:t>“Native storytellers harness humor to reverse both external and internalized oppression, laughing at both the invaders and themselves.” </a:t>
            </a:r>
          </a:p>
        </p:txBody>
      </p:sp>
    </p:spTree>
    <p:extLst>
      <p:ext uri="{BB962C8B-B14F-4D97-AF65-F5344CB8AC3E}">
        <p14:creationId xmlns:p14="http://schemas.microsoft.com/office/powerpoint/2010/main" val="74501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48A21-89FC-D744-B142-A13A82965C69}"/>
              </a:ext>
            </a:extLst>
          </p:cNvPr>
          <p:cNvSpPr>
            <a:spLocks noGrp="1"/>
          </p:cNvSpPr>
          <p:nvPr>
            <p:ph type="title"/>
          </p:nvPr>
        </p:nvSpPr>
        <p:spPr>
          <a:xfrm>
            <a:off x="400052" y="-200025"/>
            <a:ext cx="10645310" cy="3808364"/>
          </a:xfrm>
        </p:spPr>
        <p:txBody>
          <a:bodyPr>
            <a:noAutofit/>
          </a:bodyPr>
          <a:lstStyle/>
          <a:p>
            <a:pPr algn="l"/>
            <a:r>
              <a:rPr lang="en-US" sz="3000" cap="none" dirty="0">
                <a:solidFill>
                  <a:schemeClr val="tx1"/>
                </a:solidFill>
                <a:latin typeface="Arial Rounded MT Bold" panose="020F0704030504030204" pitchFamily="34" charset="77"/>
                <a:cs typeface="Arial" panose="020B0604020202020204" pitchFamily="34" charset="0"/>
              </a:rPr>
              <a:t>“[Coyote] </a:t>
            </a:r>
            <a:r>
              <a:rPr lang="en-US" sz="3000" cap="none" dirty="0">
                <a:solidFill>
                  <a:schemeClr val="tx1"/>
                </a:solidFill>
                <a:latin typeface="Arial Rounded MT Bold" panose="020F0704030504030204" pitchFamily="34" charset="77"/>
              </a:rPr>
              <a:t>started jumping up and down because he was so mad. Then he accidentally dropped his toenail clippings over the side of the cloud and they fell to the earth. The clippings burrowed into the ground like seeds and grew up to be the white man. Coyote, he looked down at his newest creation and said</a:t>
            </a:r>
            <a:r>
              <a:rPr lang="en-US" sz="3000" cap="none">
                <a:solidFill>
                  <a:schemeClr val="tx1"/>
                </a:solidFill>
                <a:latin typeface="Arial Rounded MT Bold" panose="020F0704030504030204" pitchFamily="34" charset="77"/>
              </a:rPr>
              <a:t>, </a:t>
            </a:r>
            <a:r>
              <a:rPr lang="en-US" sz="3000" i="1" cap="none" dirty="0">
                <a:solidFill>
                  <a:schemeClr val="tx1"/>
                </a:solidFill>
                <a:latin typeface="Arial Rounded MT Bold" panose="020F0704030504030204" pitchFamily="34" charset="77"/>
              </a:rPr>
              <a:t>O</a:t>
            </a:r>
            <a:r>
              <a:rPr lang="en-US" sz="3000" i="1" cap="none">
                <a:solidFill>
                  <a:schemeClr val="tx1"/>
                </a:solidFill>
                <a:latin typeface="Arial Rounded MT Bold" panose="020F0704030504030204" pitchFamily="34" charset="77"/>
              </a:rPr>
              <a:t>h</a:t>
            </a:r>
            <a:r>
              <a:rPr lang="en-US" sz="3000" i="1" cap="none" dirty="0">
                <a:solidFill>
                  <a:schemeClr val="tx1"/>
                </a:solidFill>
                <a:latin typeface="Arial Rounded MT Bold" panose="020F0704030504030204" pitchFamily="34" charset="77"/>
              </a:rPr>
              <a:t>, shit.</a:t>
            </a:r>
            <a:br>
              <a:rPr lang="en-US" sz="3000" cap="none" dirty="0">
                <a:solidFill>
                  <a:schemeClr val="tx1"/>
                </a:solidFill>
                <a:latin typeface="Arial Rounded MT Bold" panose="020F0704030504030204" pitchFamily="34" charset="77"/>
              </a:rPr>
            </a:br>
            <a:r>
              <a:rPr lang="en-US" sz="3000" cap="none" dirty="0">
                <a:solidFill>
                  <a:schemeClr val="tx1"/>
                </a:solidFill>
                <a:latin typeface="Arial Rounded MT Bold" panose="020F0704030504030204" pitchFamily="34" charset="77"/>
              </a:rPr>
              <a:t> </a:t>
            </a:r>
            <a:br>
              <a:rPr lang="en-US" sz="3000" cap="none" dirty="0">
                <a:solidFill>
                  <a:schemeClr val="tx1"/>
                </a:solidFill>
                <a:latin typeface="Arial Rounded MT Bold" panose="020F0704030504030204" pitchFamily="34" charset="77"/>
              </a:rPr>
            </a:br>
            <a:endParaRPr lang="en-US" sz="3000" cap="none" dirty="0">
              <a:solidFill>
                <a:schemeClr val="tx1"/>
              </a:solidFill>
              <a:latin typeface="Arial Rounded MT Bold" panose="020F0704030504030204" pitchFamily="34" charset="77"/>
              <a:cs typeface="Arial" panose="020B0604020202020204" pitchFamily="34" charset="0"/>
            </a:endParaRPr>
          </a:p>
        </p:txBody>
      </p:sp>
      <p:sp>
        <p:nvSpPr>
          <p:cNvPr id="4" name="TextBox 3">
            <a:extLst>
              <a:ext uri="{FF2B5EF4-FFF2-40B4-BE49-F238E27FC236}">
                <a16:creationId xmlns:a16="http://schemas.microsoft.com/office/drawing/2014/main" id="{0F2FACBB-7029-FD46-97AE-B06E93E88938}"/>
              </a:ext>
            </a:extLst>
          </p:cNvPr>
          <p:cNvSpPr txBox="1"/>
          <p:nvPr/>
        </p:nvSpPr>
        <p:spPr>
          <a:xfrm>
            <a:off x="5992450" y="6211669"/>
            <a:ext cx="6199550" cy="646331"/>
          </a:xfrm>
          <a:prstGeom prst="rect">
            <a:avLst/>
          </a:prstGeom>
          <a:noFill/>
        </p:spPr>
        <p:txBody>
          <a:bodyPr wrap="square" rtlCol="0">
            <a:spAutoFit/>
          </a:bodyPr>
          <a:lstStyle/>
          <a:p>
            <a:pPr algn="r"/>
            <a:r>
              <a:rPr lang="en-US" i="1" dirty="0">
                <a:latin typeface="Arial Rounded MT Bold" panose="020F0704030504030204" pitchFamily="34" charset="77"/>
              </a:rPr>
              <a:t>The Lone Ranger, </a:t>
            </a:r>
            <a:r>
              <a:rPr lang="en-US" dirty="0">
                <a:latin typeface="Arial Rounded MT Bold" panose="020F0704030504030204" pitchFamily="34" charset="77"/>
              </a:rPr>
              <a:t>“A Train Is an Order of Occurrence Designed to Lead to Some Result” </a:t>
            </a:r>
            <a:endParaRPr lang="en-US" i="1" dirty="0">
              <a:latin typeface="Arial Rounded MT Bold" panose="020F0704030504030204" pitchFamily="34" charset="77"/>
            </a:endParaRPr>
          </a:p>
        </p:txBody>
      </p:sp>
      <p:sp>
        <p:nvSpPr>
          <p:cNvPr id="3" name="Rectangle 2">
            <a:extLst>
              <a:ext uri="{FF2B5EF4-FFF2-40B4-BE49-F238E27FC236}">
                <a16:creationId xmlns:a16="http://schemas.microsoft.com/office/drawing/2014/main" id="{8A48097B-5AC5-6047-93C0-15B098B95685}"/>
              </a:ext>
            </a:extLst>
          </p:cNvPr>
          <p:cNvSpPr/>
          <p:nvPr/>
        </p:nvSpPr>
        <p:spPr>
          <a:xfrm>
            <a:off x="1146638" y="3210847"/>
            <a:ext cx="9584398" cy="3323987"/>
          </a:xfrm>
          <a:prstGeom prst="rect">
            <a:avLst/>
          </a:prstGeom>
        </p:spPr>
        <p:txBody>
          <a:bodyPr wrap="square">
            <a:spAutoFit/>
          </a:bodyPr>
          <a:lstStyle/>
          <a:p>
            <a:r>
              <a:rPr lang="en-US" sz="3000" dirty="0">
                <a:latin typeface="Arial Rounded MT Bold" panose="020F0704030504030204" pitchFamily="34" charset="77"/>
              </a:rPr>
              <a:t>‘The whites are crazy, the whites are crazy,’ the children would chant and dance around Samuel in circles.</a:t>
            </a:r>
          </a:p>
          <a:p>
            <a:br>
              <a:rPr lang="en-US" sz="3000" dirty="0">
                <a:latin typeface="Arial Rounded MT Bold" panose="020F0704030504030204" pitchFamily="34" charset="77"/>
              </a:rPr>
            </a:br>
            <a:r>
              <a:rPr lang="en-US" sz="3000" dirty="0">
                <a:latin typeface="Arial Rounded MT Bold" panose="020F0704030504030204" pitchFamily="34" charset="77"/>
              </a:rPr>
              <a:t>‘And sometimes so are the Indians,’ Samuel would whisper to himself.”  </a:t>
            </a:r>
            <a:br>
              <a:rPr lang="en-US" sz="3000" dirty="0">
                <a:latin typeface="Arial Rounded MT Bold" panose="020F0704030504030204" pitchFamily="34" charset="77"/>
              </a:rPr>
            </a:br>
            <a:endParaRPr lang="en-US" sz="3000" dirty="0"/>
          </a:p>
        </p:txBody>
      </p:sp>
    </p:spTree>
    <p:extLst>
      <p:ext uri="{BB962C8B-B14F-4D97-AF65-F5344CB8AC3E}">
        <p14:creationId xmlns:p14="http://schemas.microsoft.com/office/powerpoint/2010/main" val="190623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theme/theme1.xml><?xml version="1.0" encoding="utf-8"?>
<a:theme xmlns:a="http://schemas.openxmlformats.org/drawingml/2006/main" name="Crop">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{9B46FF81-C321-D049-A899-8A770B0998AC}tf10001072</Template>
  <TotalTime>447</TotalTime>
  <Words>649</Words>
  <Application>Microsoft Macintosh PowerPoint</Application>
  <PresentationFormat>Widescreen</PresentationFormat>
  <Paragraphs>35</Paragraphs>
  <Slides>13</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 Rounded MT Bold</vt:lpstr>
      <vt:lpstr>Calibri</vt:lpstr>
      <vt:lpstr>Franklin Gothic Book</vt:lpstr>
      <vt:lpstr>Crop</vt:lpstr>
      <vt:lpstr>THE TERRA COMICA   BETWEEN SHERMAN ALEXIE AND MARK TWAIN</vt:lpstr>
      <vt:lpstr>“We had twenty-seven hundred pounds of [mail] aboard, the driver said—‘a little for Brigham, and Carson, and ’Frisco, but the heft of it for the Injuns, which is powerful troublesome ’thout they get plenty of truck to read.’ </vt:lpstr>
      <vt:lpstr> “The ‘territory’ of Roughing It emerges less as a region than a perspective…the West we discover is always and only our own creation.” </vt:lpstr>
      <vt:lpstr>PowerPoint Presentation</vt:lpstr>
      <vt:lpstr>PowerPoint Presentation</vt:lpstr>
      <vt:lpstr>PowerPoint Presentation</vt:lpstr>
      <vt:lpstr>PowerPoint Presentation</vt:lpstr>
      <vt:lpstr>Terra comica</vt:lpstr>
      <vt:lpstr>“[Coyote] started jumping up and down because he was so mad. Then he accidentally dropped his toenail clippings over the side of the cloud and they fell to the earth. The clippings burrowed into the ground like seeds and grew up to be the white man. Coyote, he looked down at his newest creation and said, Oh, shit.   </vt:lpstr>
      <vt:lpstr> “they’re not really true…they’re  necessarily biased, incomplete, exaggerated, deluded, and often just plain wrong.” </vt:lpstr>
      <vt:lpstr>PowerPoint Presentation</vt:lpstr>
      <vt:lpstr>Objectives</vt:lpstr>
      <vt:lpstr>Thank you.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Holbrook,Myrial Adel</dc:creator>
  <cp:lastModifiedBy>Holbrook,Myrial Adel</cp:lastModifiedBy>
  <cp:revision>166</cp:revision>
  <dcterms:created xsi:type="dcterms:W3CDTF">2021-09-19T17:54:39Z</dcterms:created>
  <dcterms:modified xsi:type="dcterms:W3CDTF">2021-09-20T21:35:38Z</dcterms:modified>
</cp:coreProperties>
</file>