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7" r:id="rId3"/>
    <p:sldId id="268" r:id="rId4"/>
    <p:sldId id="269" r:id="rId5"/>
    <p:sldId id="259" r:id="rId6"/>
    <p:sldId id="260" r:id="rId7"/>
    <p:sldId id="284" r:id="rId8"/>
    <p:sldId id="271" r:id="rId9"/>
    <p:sldId id="288" r:id="rId10"/>
    <p:sldId id="272" r:id="rId11"/>
    <p:sldId id="275" r:id="rId12"/>
    <p:sldId id="262" r:id="rId13"/>
    <p:sldId id="292" r:id="rId14"/>
    <p:sldId id="273" r:id="rId15"/>
    <p:sldId id="274" r:id="rId16"/>
    <p:sldId id="290" r:id="rId17"/>
    <p:sldId id="276" r:id="rId18"/>
    <p:sldId id="277" r:id="rId19"/>
    <p:sldId id="278" r:id="rId20"/>
    <p:sldId id="29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6"/>
  </p:normalViewPr>
  <p:slideViewPr>
    <p:cSldViewPr snapToGrid="0" snapToObjects="1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520AB-9EA1-6841-B5D3-39B4ABB04142}" type="datetimeFigureOut">
              <a:rPr lang="en-US" smtClean="0"/>
              <a:t>9/17/21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6C7A0-4AFB-7F44-8350-A44C82657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4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DDE2E-B760-D644-8297-2E0819909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16F6B-8AD2-C340-9EE8-38BE09FFB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49A4A-4128-7545-B500-A4A05D77C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F97B-009B-EB45-B3C7-7EABE2A1098B}" type="datetime1">
              <a:rPr lang="en-US" smtClean="0"/>
              <a:t>9/17/21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E0580-CC63-BD40-B954-0BF29444A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6A022-D08E-4B47-B152-5F6798A07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E67-85F4-F34A-AD65-7D2BCE7EB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5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BACB3-3472-3E4F-B844-EEA8B773F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531580-73B9-084D-835B-69AF3146F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7C404-99B3-3542-8898-DF6738B54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7BFA-6C86-9641-A1DC-F64EB542CADC}" type="datetime1">
              <a:rPr lang="en-US" smtClean="0"/>
              <a:t>9/17/21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AF754-360E-574B-B454-07C5792F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FC23A-824A-8346-B9FA-94521C32E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E67-85F4-F34A-AD65-7D2BCE7EB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2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447908-7811-DA40-9DA3-84A160F59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1E8718-6309-5E4F-88F4-15A67718D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9A212-8013-FB42-82C1-0A8846838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D42-1382-0E4A-98ED-7F393E92808B}" type="datetime1">
              <a:rPr lang="en-US" smtClean="0"/>
              <a:t>9/17/21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C02AD-83D5-8442-AA56-74FF238D2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ADE2B-3C4F-DB4F-AE24-961C57E1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E67-85F4-F34A-AD65-7D2BCE7EB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6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3238C-2F94-A542-84D1-9EEF7401F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EA690-DAB1-DB47-8B36-64442F192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565BF-A585-5C41-B2DC-C47118BF3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832B-9B12-E848-96DE-E4F4769DBA16}" type="datetime1">
              <a:rPr lang="en-US" smtClean="0"/>
              <a:t>9/17/21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54134-C46E-E640-AD66-B943F9A6A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73AC6-358A-6D42-806B-F14F0B52F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E67-85F4-F34A-AD65-7D2BCE7EB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055EF-9ACE-2D43-A68A-B0E351F77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C50C1-C1FA-CC42-8448-69B7E8D37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30CAB-4FF7-0547-9D52-A2B060C3C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0FE6-3FA5-984C-A273-82C5EF578125}" type="datetime1">
              <a:rPr lang="en-US" smtClean="0"/>
              <a:t>9/17/21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6A734-11BD-5E4F-946C-10A7D7293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9F4C-C6F2-084E-8AF6-C889E3D8A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E67-85F4-F34A-AD65-7D2BCE7EB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8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2BFBB-4143-264A-802D-19DD7AB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593E8-2281-D44D-8085-D4B9B6FFA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38505B-12B0-2A45-9A7E-961EBE96D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538FD2-1953-8644-B301-1A810E462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2361-FB86-AE4B-B425-2A24CB631AA0}" type="datetime1">
              <a:rPr lang="en-US" smtClean="0"/>
              <a:t>9/17/21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13A37-CEE2-CA44-913F-4DCE96DEA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7F186-239B-D041-8CC7-351683C3B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E67-85F4-F34A-AD65-7D2BCE7EB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14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DDAF4-E960-6D49-B315-D9921B2B9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FE30C-0278-6C4B-ACD5-50C8C1BD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061D8-23CC-2440-862D-7F672F4FF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8C36DA-0DB9-294B-BF86-5639978222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399B6F-6AD2-BA4E-B8F5-8A0626E804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2AB40A-E74D-D848-9390-D33084FB1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8177-9A6F-3E4B-BAC8-51E546B1AD2D}" type="datetime1">
              <a:rPr lang="en-US" smtClean="0"/>
              <a:t>9/17/21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3960A7-729A-0C44-AAD2-44AB4C13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6FF3C7-44F8-7841-9AA7-8522DDCD0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E67-85F4-F34A-AD65-7D2BCE7EB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4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E8577-A645-0842-9315-01612B973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E19507-00AD-DE4A-BDF7-96F5309D0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C9B0-9585-654D-9730-0F5835865DC2}" type="datetime1">
              <a:rPr lang="en-US" smtClean="0"/>
              <a:t>9/17/21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AACCD1-2C12-094D-A4BF-D9FF16D54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947631-7257-BB48-BF7C-421C72F18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E67-85F4-F34A-AD65-7D2BCE7EB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65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C667E3-70DF-A847-903C-12D92A4B8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81A1-0686-9C48-BFE6-1700441D6DCE}" type="datetime1">
              <a:rPr lang="en-US" smtClean="0"/>
              <a:t>9/17/21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806CEE-952D-9C4B-8453-E551B922C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63E76-3FC8-3A45-AF0D-4120F16E8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E67-85F4-F34A-AD65-7D2BCE7EB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6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E7F5B-E70A-934F-9000-E49E7054E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AB89C-56C3-5C43-9B23-2E8C1B755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152082-29D4-3046-9767-CF6606259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2E60A-0AC2-7B47-A102-C42C2D3B8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7795-1F6C-D446-8BE3-A92F4CA712E4}" type="datetime1">
              <a:rPr lang="en-US" smtClean="0"/>
              <a:t>9/17/21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964F8E-9170-9945-AE53-068788B39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DBB69-658F-E343-8035-28E782267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E67-85F4-F34A-AD65-7D2BCE7EB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50E14-3A25-0243-8AB3-B9BBC5086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AEC112-10E9-9F4D-A2C2-F7263E0771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08FC9E-52AE-5144-8441-E3613CA5F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94C72-E492-6D42-AB17-49EA302B4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D6AC-D138-9142-BFFD-6F8EDA99614A}" type="datetime1">
              <a:rPr lang="en-US" smtClean="0"/>
              <a:t>9/17/21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1E690-C78A-D04A-8FA1-1FE360DDC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680B-E8B7-3C4B-8FAB-C5D057AA3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E67-85F4-F34A-AD65-7D2BCE7EB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0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A4BC15-A3F9-344E-AABE-27D28DA0D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2CD2D-B60B-C84F-B42A-DFE832F30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E163C-AD2F-6144-87D0-69E2A34A6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A34E9-9973-6946-AFC4-5CCD5BB9732A}" type="datetime1">
              <a:rPr lang="en-US" smtClean="0"/>
              <a:t>9/17/21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D309C-473D-8B42-AAFD-97B6725ED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6A9EF-ACFD-A94C-A935-697D318320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24E67-85F4-F34A-AD65-7D2BCE7EB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9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33A97-095B-DA4C-8F1F-778CB09F6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539" y="907203"/>
            <a:ext cx="7294797" cy="238760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“Thick as Thieves”: </a:t>
            </a:r>
            <a:br>
              <a:rPr lang="en-US" i="1" dirty="0"/>
            </a:br>
            <a:r>
              <a:rPr lang="en-US" i="1" dirty="0"/>
              <a:t>Mark Twain and the West’s Spiritual Frontiers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0A9E27-10C9-2943-8E9D-2195103A2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539" y="3162052"/>
            <a:ext cx="7294797" cy="257373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800" dirty="0"/>
              <a:t>By Dwayne </a:t>
            </a:r>
            <a:r>
              <a:rPr lang="en-US" sz="2800" dirty="0" err="1"/>
              <a:t>Eutsey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2021 Quarry Farm Symposium: </a:t>
            </a:r>
          </a:p>
          <a:p>
            <a:r>
              <a:rPr lang="en-US" sz="2800" dirty="0"/>
              <a:t>“150th Anniversary of </a:t>
            </a:r>
            <a:r>
              <a:rPr lang="en-US" sz="2800" i="1" dirty="0"/>
              <a:t>Roughing It</a:t>
            </a:r>
            <a:r>
              <a:rPr lang="en-US" sz="2800" dirty="0"/>
              <a:t>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E380C1-B459-C541-8B39-B1C7EA82D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106" y="1302062"/>
            <a:ext cx="2778217" cy="370338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4B59F-8F9B-B243-8CB1-F7100870B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E67-85F4-F34A-AD65-7D2BCE7EB0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38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DE780-FAA9-B446-A585-6C66863F7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3261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“Now if Ormsby votes against the Constitution, let us clothe our selves in sackcloth and put ashes on our heads; </a:t>
            </a:r>
            <a:r>
              <a:rPr lang="en-US" b="1" dirty="0"/>
              <a:t>for in that hour religious liberty will be at an end here</a:t>
            </a:r>
            <a:r>
              <a:rPr lang="en-US" dirty="0"/>
              <a:t>—her next step will be to vote against her eternal salvation.” </a:t>
            </a:r>
          </a:p>
          <a:p>
            <a:pPr marL="0" indent="0" algn="r">
              <a:buNone/>
            </a:pPr>
            <a:r>
              <a:rPr lang="en-US" dirty="0"/>
              <a:t>Mark Twain, </a:t>
            </a:r>
            <a:r>
              <a:rPr lang="en-US" i="1" dirty="0"/>
              <a:t>Territorial Enterprise</a:t>
            </a:r>
            <a:r>
              <a:rPr lang="en-US" dirty="0"/>
              <a:t> (1864)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66FFCF-4F0B-0F4F-AFC6-EEA60ADBC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209" y="1271670"/>
            <a:ext cx="3244356" cy="431465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7BA15-F837-F748-A777-E6DDEDB76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E67-85F4-F34A-AD65-7D2BCE7EB0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1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ACE136-D525-5F43-8A6B-E779B3245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610" y="1037085"/>
            <a:ext cx="1785062" cy="26944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F9A998-7485-914D-B213-2E171E859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0236" y="1037086"/>
            <a:ext cx="1785062" cy="26409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44D32E-0833-A440-A207-227ABB893451}"/>
              </a:ext>
            </a:extLst>
          </p:cNvPr>
          <p:cNvSpPr txBox="1"/>
          <p:nvPr/>
        </p:nvSpPr>
        <p:spPr>
          <a:xfrm>
            <a:off x="457448" y="3887848"/>
            <a:ext cx="3936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Rev. Henry Bellows </a:t>
            </a:r>
          </a:p>
          <a:p>
            <a:pPr algn="ctr"/>
            <a:r>
              <a:rPr lang="en-US" sz="2400" i="1" dirty="0"/>
              <a:t>Unitarian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3C89B8-5808-5B46-97F3-B1AE52B77276}"/>
              </a:ext>
            </a:extLst>
          </p:cNvPr>
          <p:cNvSpPr txBox="1"/>
          <p:nvPr/>
        </p:nvSpPr>
        <p:spPr>
          <a:xfrm>
            <a:off x="4061360" y="3854671"/>
            <a:ext cx="4197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Rev. Horatio Stebbins</a:t>
            </a:r>
          </a:p>
          <a:p>
            <a:pPr algn="ctr"/>
            <a:r>
              <a:rPr lang="en-US" sz="2400" i="1" dirty="0"/>
              <a:t>Unitarian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D0EC7C-76A9-7C47-B03D-17928C9D67A0}"/>
              </a:ext>
            </a:extLst>
          </p:cNvPr>
          <p:cNvSpPr txBox="1"/>
          <p:nvPr/>
        </p:nvSpPr>
        <p:spPr>
          <a:xfrm>
            <a:off x="7634116" y="3835246"/>
            <a:ext cx="4197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Rev. Charles Wadsworth</a:t>
            </a:r>
          </a:p>
          <a:p>
            <a:pPr algn="ctr"/>
            <a:r>
              <a:rPr lang="en-US" sz="2400" i="1" dirty="0"/>
              <a:t>Presbyterian</a:t>
            </a:r>
            <a:endParaRPr lang="en-US" sz="2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A0E4C2E-074F-154F-BB6B-441CE7C3C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378" y="1083868"/>
            <a:ext cx="1607207" cy="269443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39A9437-99AB-1F4D-9D4A-B879BF4793B6}"/>
              </a:ext>
            </a:extLst>
          </p:cNvPr>
          <p:cNvSpPr txBox="1"/>
          <p:nvPr/>
        </p:nvSpPr>
        <p:spPr>
          <a:xfrm>
            <a:off x="787716" y="4850806"/>
            <a:ext cx="109935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“I am thick as thieves with the Rev. </a:t>
            </a:r>
            <a:r>
              <a:rPr lang="en-US" sz="2400" dirty="0" err="1"/>
              <a:t>Stebbings</a:t>
            </a:r>
            <a:r>
              <a:rPr lang="en-US" sz="2400" dirty="0"/>
              <a:t> (sic)…I am running on preachers, now, altogether….</a:t>
            </a:r>
            <a:r>
              <a:rPr lang="en-US" sz="2400" dirty="0" err="1"/>
              <a:t>Stebbings</a:t>
            </a:r>
            <a:r>
              <a:rPr lang="en-US" sz="2400" dirty="0"/>
              <a:t> is a regular brick…Bellows is an able, upright and eloquent man—a man of imperial intellect and matchless power—he is Christian in the truest sense of the term and is unquestionably a brick....” (Twain’s Letter to Family, Dec. 1866)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1AE96D4C-72A2-E349-A560-4B987AA5F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E67-85F4-F34A-AD65-7D2BCE7EB018}" type="slidenum">
              <a:rPr lang="en-US" smtClean="0"/>
              <a:t>11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6B9856-B6B2-D84B-8409-AE2ADD6A38C0}"/>
              </a:ext>
            </a:extLst>
          </p:cNvPr>
          <p:cNvSpPr txBox="1"/>
          <p:nvPr/>
        </p:nvSpPr>
        <p:spPr>
          <a:xfrm>
            <a:off x="3516077" y="241583"/>
            <a:ext cx="5288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“Thick as Thieves”: 1864-1866</a:t>
            </a:r>
          </a:p>
        </p:txBody>
      </p:sp>
    </p:spTree>
    <p:extLst>
      <p:ext uri="{BB962C8B-B14F-4D97-AF65-F5344CB8AC3E}">
        <p14:creationId xmlns:p14="http://schemas.microsoft.com/office/powerpoint/2010/main" val="3395360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D0EFF-273B-9D40-B5B8-E156E0583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6781"/>
          </a:xfrm>
        </p:spPr>
        <p:txBody>
          <a:bodyPr/>
          <a:lstStyle/>
          <a:p>
            <a:r>
              <a:rPr lang="en-US" dirty="0"/>
              <a:t>“Excite the Laughter of God’s Children”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9A2E3-85F0-E34D-B607-47CC70214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871"/>
            <a:ext cx="10515600" cy="4765177"/>
          </a:xfrm>
        </p:spPr>
        <p:txBody>
          <a:bodyPr>
            <a:normAutofit/>
          </a:bodyPr>
          <a:lstStyle/>
          <a:p>
            <a:r>
              <a:rPr lang="en-US" dirty="0"/>
              <a:t>Letter to Orion and Mollie Clemens (1865): </a:t>
            </a:r>
          </a:p>
          <a:p>
            <a:pPr lvl="1"/>
            <a:r>
              <a:rPr lang="en-US" sz="2800" dirty="0"/>
              <a:t>”Powerful ambition” to be a “preacher of the gospel”</a:t>
            </a:r>
          </a:p>
          <a:p>
            <a:pPr lvl="1"/>
            <a:r>
              <a:rPr lang="en-US" sz="2800" dirty="0"/>
              <a:t>Thwarted by ministry’s “stock in trade, i.e. religion”</a:t>
            </a:r>
          </a:p>
          <a:p>
            <a:pPr lvl="1"/>
            <a:r>
              <a:rPr lang="en-US" sz="2800" dirty="0"/>
              <a:t>“Low” literary calling as a humorist to “excite the laughter of God’s children”</a:t>
            </a:r>
          </a:p>
          <a:p>
            <a:r>
              <a:rPr lang="en-US" dirty="0"/>
              <a:t>Twain Wrote this Letter </a:t>
            </a:r>
          </a:p>
          <a:p>
            <a:pPr lvl="1"/>
            <a:r>
              <a:rPr lang="en-US" sz="2800" dirty="0"/>
              <a:t>After befriending Revs. Rising and King (1862-1864), and</a:t>
            </a:r>
          </a:p>
          <a:p>
            <a:pPr lvl="1"/>
            <a:r>
              <a:rPr lang="en-US" sz="2800" dirty="0"/>
              <a:t>As he became “thick as thieves” with SF progressive clergy (1864-1866)</a:t>
            </a:r>
          </a:p>
          <a:p>
            <a:r>
              <a:rPr lang="en-US" dirty="0"/>
              <a:t>Gospel vs. Religion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8DE0F-BE7E-0847-8AAB-981525A2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E67-85F4-F34A-AD65-7D2BCE7EB01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612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3011A3-350A-D04F-BE59-47C08C0EC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E67-85F4-F34A-AD65-7D2BCE7EB018}" type="slidenum">
              <a:rPr lang="en-US" smtClean="0"/>
              <a:t>13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8FFE72-A2DD-9940-A4A6-555CB1429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05" y="1493575"/>
            <a:ext cx="3295815" cy="43830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DF34D5-12B2-4842-BB2A-9F5DF5DC80D2}"/>
              </a:ext>
            </a:extLst>
          </p:cNvPr>
          <p:cNvSpPr txBox="1"/>
          <p:nvPr/>
        </p:nvSpPr>
        <p:spPr>
          <a:xfrm>
            <a:off x="4873885" y="1755229"/>
            <a:ext cx="61963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“Looking at the Word of Jesus, the real Christianity, the pure religion he taught, nothing appears more fixed or certain…</a:t>
            </a:r>
          </a:p>
          <a:p>
            <a:endParaRPr lang="en-US" sz="2400" dirty="0"/>
          </a:p>
          <a:p>
            <a:r>
              <a:rPr lang="en-US" sz="2400" dirty="0"/>
              <a:t>“But looking at the history of what men call Christianity, nothing seems more uncertain and perishable.”</a:t>
            </a:r>
          </a:p>
          <a:p>
            <a:endParaRPr lang="en-US" sz="2400" dirty="0"/>
          </a:p>
          <a:p>
            <a:pPr algn="r"/>
            <a:r>
              <a:rPr lang="en-US" sz="2400" dirty="0"/>
              <a:t>“The Transient and Permanent in Christianity” Theodore Parker (1841)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FD3A6F-41F8-2042-BA79-B53921FB2276}"/>
              </a:ext>
            </a:extLst>
          </p:cNvPr>
          <p:cNvSpPr txBox="1"/>
          <p:nvPr/>
        </p:nvSpPr>
        <p:spPr>
          <a:xfrm>
            <a:off x="520082" y="384069"/>
            <a:ext cx="109004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“Real Christianity…is not a system of doctrines”</a:t>
            </a:r>
          </a:p>
        </p:txBody>
      </p:sp>
    </p:spTree>
    <p:extLst>
      <p:ext uri="{BB962C8B-B14F-4D97-AF65-F5344CB8AC3E}">
        <p14:creationId xmlns:p14="http://schemas.microsoft.com/office/powerpoint/2010/main" val="3296271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704049-E910-0547-B27C-E83C3411CFA1}"/>
              </a:ext>
            </a:extLst>
          </p:cNvPr>
          <p:cNvSpPr txBox="1"/>
          <p:nvPr/>
        </p:nvSpPr>
        <p:spPr>
          <a:xfrm>
            <a:off x="1463873" y="1444842"/>
            <a:ext cx="35870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Rev. Franklin Rising</a:t>
            </a:r>
          </a:p>
          <a:p>
            <a:pPr algn="ctr"/>
            <a:r>
              <a:rPr lang="en-US" sz="2800" b="1" dirty="0"/>
              <a:t>“Radical Evangelical”</a:t>
            </a:r>
          </a:p>
          <a:p>
            <a:pPr algn="ctr"/>
            <a:r>
              <a:rPr lang="en-US" sz="2800" b="1" dirty="0"/>
              <a:t>Preacher of the Gospel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8E9E88-CE49-B142-86CF-5489C73F488F}"/>
              </a:ext>
            </a:extLst>
          </p:cNvPr>
          <p:cNvSpPr txBox="1"/>
          <p:nvPr/>
        </p:nvSpPr>
        <p:spPr>
          <a:xfrm>
            <a:off x="7141120" y="1444842"/>
            <a:ext cx="28576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Rev. A.F. White</a:t>
            </a:r>
          </a:p>
          <a:p>
            <a:pPr algn="ctr"/>
            <a:r>
              <a:rPr lang="en-US" sz="2800" b="1" dirty="0"/>
              <a:t>“Whangdoodle”</a:t>
            </a:r>
          </a:p>
          <a:p>
            <a:pPr algn="ctr"/>
            <a:r>
              <a:rPr lang="en-US" sz="2800" b="1" dirty="0"/>
              <a:t>Religious Minister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BB3E80-56BA-E346-B90C-BE9DBED604B4}"/>
              </a:ext>
            </a:extLst>
          </p:cNvPr>
          <p:cNvSpPr txBox="1"/>
          <p:nvPr/>
        </p:nvSpPr>
        <p:spPr>
          <a:xfrm>
            <a:off x="6416632" y="2989616"/>
            <a:ext cx="52605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Chaplain, Nevada Territorial Legislature, 1861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Superintendent of Ormsby County schools, 1862–63;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Superintendent of public instruction for the territory/state, 1863–66;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State mineralogist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796879-DC34-5E48-842B-ABB97A3E38F8}"/>
              </a:ext>
            </a:extLst>
          </p:cNvPr>
          <p:cNvSpPr txBox="1"/>
          <p:nvPr/>
        </p:nvSpPr>
        <p:spPr>
          <a:xfrm>
            <a:off x="498633" y="427023"/>
            <a:ext cx="65912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Franklin Rising vs. A.F. White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C150AB-E7AD-384C-9E2F-382135D423E6}"/>
              </a:ext>
            </a:extLst>
          </p:cNvPr>
          <p:cNvSpPr txBox="1"/>
          <p:nvPr/>
        </p:nvSpPr>
        <p:spPr>
          <a:xfrm>
            <a:off x="925644" y="2989616"/>
            <a:ext cx="48497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American Church Missionary Society’s purpose was “to preach the gospel…upon the basis of the moderate and liberal principles of our Church.”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Gospel = “…the simple, fundamental life-truths of Christianity, with little symbol, ritual, and legal forms.” </a:t>
            </a:r>
            <a:r>
              <a:rPr lang="en-US" sz="2400" dirty="0">
                <a:effectLst/>
              </a:rPr>
              <a:t> </a:t>
            </a:r>
            <a:endParaRPr lang="en-US" sz="24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1DDE88-AC90-0144-B282-A5D387E92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E67-85F4-F34A-AD65-7D2BCE7EB0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23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2FC0F-0DF8-DA48-B284-FFF473451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167"/>
            <a:ext cx="10515600" cy="1011991"/>
          </a:xfrm>
        </p:spPr>
        <p:txBody>
          <a:bodyPr/>
          <a:lstStyle/>
          <a:p>
            <a:pPr algn="ctr"/>
            <a:r>
              <a:rPr lang="en-US" dirty="0"/>
              <a:t>The Fledgling Minister and Scotty Briggs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16EE5C7-CC1F-964C-B2EC-9A3CE6D52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784" y="1216104"/>
            <a:ext cx="6626432" cy="507451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35E5F6-7DC8-6A4D-8D9C-A017CFF01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E67-85F4-F34A-AD65-7D2BCE7EB0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94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BA091-1200-2843-95DE-EA72B58710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“Nature is Not Calvinistic”: Thomas Starr King </a:t>
            </a:r>
            <a:br>
              <a:rPr lang="en-US" dirty="0"/>
            </a:br>
            <a:r>
              <a:rPr lang="en-US" dirty="0"/>
              <a:t>and </a:t>
            </a:r>
            <a:r>
              <a:rPr lang="en-US" i="1" dirty="0"/>
              <a:t>Roughing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9EE2C-C029-8A4A-AAF4-C735DDCF6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E67-85F4-F34A-AD65-7D2BCE7EB0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84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74C25-5202-4D4C-8C05-2342D9425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>
            <a:normAutofit fontScale="90000"/>
          </a:bodyPr>
          <a:lstStyle/>
          <a:p>
            <a:r>
              <a:rPr lang="en-US" dirty="0"/>
              <a:t>Rev. Thomas Starr King: “A Great and Good Man”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BF371E-B3B7-A744-9570-F8845AC58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2476" y="1441311"/>
            <a:ext cx="3035773" cy="463759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FD9901-8C0C-4044-9149-DAF62AD459C2}"/>
              </a:ext>
            </a:extLst>
          </p:cNvPr>
          <p:cNvSpPr txBox="1"/>
          <p:nvPr/>
        </p:nvSpPr>
        <p:spPr>
          <a:xfrm>
            <a:off x="5260770" y="1488813"/>
            <a:ext cx="5260767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Unitarian (protégé of T. Parker)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Universalist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Freemason, Grand Orator of CA Lodge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Followed “Emerson in erecting the lecture platform into a kind of free pulpit” Edwin Whipple (1877)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Shared the stage with </a:t>
            </a:r>
            <a:r>
              <a:rPr lang="en-US" sz="2400" dirty="0" err="1"/>
              <a:t>Artemus</a:t>
            </a:r>
            <a:r>
              <a:rPr lang="en-US" sz="2400" dirty="0"/>
              <a:t> Ward at Ward’s request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1E8EE-6BC8-344D-A805-28268F508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E67-85F4-F34A-AD65-7D2BCE7EB0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96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BBC69-D294-0346-A8BD-1CEE64CD3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751"/>
            <a:ext cx="10515600" cy="968026"/>
          </a:xfrm>
        </p:spPr>
        <p:txBody>
          <a:bodyPr/>
          <a:lstStyle/>
          <a:p>
            <a:r>
              <a:rPr lang="en-US" dirty="0"/>
              <a:t>King’s “Great Popularity in California”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A5558C-1789-BA49-B319-B32A865FA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708" y="1333151"/>
            <a:ext cx="5852026" cy="37929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99FB04-9867-994F-80D7-47DED378B59D}"/>
              </a:ext>
            </a:extLst>
          </p:cNvPr>
          <p:cNvSpPr txBox="1"/>
          <p:nvPr/>
        </p:nvSpPr>
        <p:spPr>
          <a:xfrm>
            <a:off x="2306317" y="5340687"/>
            <a:ext cx="6920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crowd outside a lecture hall where Thomas Starr King was speaking against slavery. </a:t>
            </a:r>
            <a:r>
              <a:rPr lang="en-US" sz="2000" i="1" dirty="0"/>
              <a:t>Source: </a:t>
            </a:r>
            <a:r>
              <a:rPr lang="en-US" sz="2000" dirty="0"/>
              <a:t>Carleton Watkins Collection; </a:t>
            </a:r>
          </a:p>
          <a:p>
            <a:pPr algn="ctr"/>
            <a:r>
              <a:rPr lang="en-US" sz="2000" dirty="0"/>
              <a:t>California Historical Society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AF88009-C114-CE4A-A595-7ABB11D70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E67-85F4-F34A-AD65-7D2BCE7EB0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18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1D7ED-2A57-2349-A99E-85522FE62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468"/>
          </a:xfrm>
        </p:spPr>
        <p:txBody>
          <a:bodyPr>
            <a:normAutofit fontScale="90000"/>
          </a:bodyPr>
          <a:lstStyle/>
          <a:p>
            <a:r>
              <a:rPr lang="en-US" dirty="0"/>
              <a:t>“Nature is not Calvinistic…”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2CB650-5E32-7F45-AFC5-CB36C71E9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995" y="1511138"/>
            <a:ext cx="5195454" cy="290945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F5E23A-E538-CD4A-B929-38EB79312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422" y="1511138"/>
            <a:ext cx="4465999" cy="29664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E598C0-48A1-C545-8FA3-674864647ACB}"/>
              </a:ext>
            </a:extLst>
          </p:cNvPr>
          <p:cNvSpPr txBox="1"/>
          <p:nvPr/>
        </p:nvSpPr>
        <p:spPr>
          <a:xfrm>
            <a:off x="549729" y="4959623"/>
            <a:ext cx="1035627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“God hides his power and veils his awfulness in opulent beauty; and the most ragged and desolate wastes are chosen to display the rarest beauty.” </a:t>
            </a:r>
          </a:p>
          <a:p>
            <a:pPr algn="r">
              <a:spcBef>
                <a:spcPts val="1200"/>
              </a:spcBef>
            </a:pPr>
            <a:r>
              <a:rPr lang="en-US" sz="2400" dirty="0"/>
              <a:t>Thomas Starr King, “Living Water from Lake Tahoe” (1863)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98E433-7CB8-894E-8C31-840E86B0D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E67-85F4-F34A-AD65-7D2BCE7EB0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0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097FEB-84FF-6C48-A08B-70199FC75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278" y="1409031"/>
            <a:ext cx="3617947" cy="48114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5B85BC-AC35-CF48-BFCC-9CFE10E3A9E9}"/>
              </a:ext>
            </a:extLst>
          </p:cNvPr>
          <p:cNvSpPr/>
          <p:nvPr/>
        </p:nvSpPr>
        <p:spPr>
          <a:xfrm>
            <a:off x="5351814" y="2045063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Palatino Linotype" panose="0204050205050503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“I have always preached…</a:t>
            </a:r>
          </a:p>
          <a:p>
            <a:pPr algn="ctr"/>
            <a:r>
              <a:rPr lang="en-US" sz="2800" dirty="0">
                <a:latin typeface="Palatino Linotype" panose="0204050205050503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If the humor came of its own accord and uninvited, I have allowed it </a:t>
            </a:r>
          </a:p>
          <a:p>
            <a:pPr algn="ctr"/>
            <a:r>
              <a:rPr lang="en-US" sz="2800" dirty="0">
                <a:latin typeface="Palatino Linotype" panose="0204050205050503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 place in my sermon, but I was not writing the sermon for the sake </a:t>
            </a:r>
          </a:p>
          <a:p>
            <a:pPr algn="ctr"/>
            <a:r>
              <a:rPr lang="en-US" sz="2800" dirty="0">
                <a:latin typeface="Palatino Linotype" panose="0204050205050503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of the humor.”</a:t>
            </a:r>
          </a:p>
          <a:p>
            <a:pPr algn="ctr"/>
            <a:r>
              <a:rPr lang="en-US" sz="2800" dirty="0">
                <a:effectLst/>
              </a:rPr>
              <a:t> </a:t>
            </a:r>
          </a:p>
          <a:p>
            <a:pPr algn="r"/>
            <a:r>
              <a:rPr lang="en-US" sz="2800" dirty="0"/>
              <a:t>Mark Twain, </a:t>
            </a:r>
            <a:r>
              <a:rPr lang="en-US" sz="2800" i="1" dirty="0"/>
              <a:t>Autobiography</a:t>
            </a:r>
            <a:r>
              <a:rPr lang="en-US" sz="2800" dirty="0"/>
              <a:t> (1906)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AF948-AA30-9042-9814-4F702A43E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E67-85F4-F34A-AD65-7D2BCE7EB018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06A9BC-A926-1349-8FAF-319A4BB2EFD9}"/>
              </a:ext>
            </a:extLst>
          </p:cNvPr>
          <p:cNvSpPr txBox="1"/>
          <p:nvPr/>
        </p:nvSpPr>
        <p:spPr>
          <a:xfrm>
            <a:off x="214511" y="372276"/>
            <a:ext cx="11810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INTRO—</a:t>
            </a:r>
            <a:r>
              <a:rPr lang="en-US" sz="3600" i="1" dirty="0"/>
              <a:t>Roughing It</a:t>
            </a:r>
            <a:r>
              <a:rPr lang="en-US" sz="3600" dirty="0"/>
              <a:t>: </a:t>
            </a:r>
            <a:r>
              <a:rPr lang="en-US" sz="3600" dirty="0" err="1"/>
              <a:t>Countertheology</a:t>
            </a:r>
            <a:r>
              <a:rPr lang="en-US" sz="3600" dirty="0"/>
              <a:t> or Religious Liberalism?</a:t>
            </a:r>
          </a:p>
        </p:txBody>
      </p:sp>
    </p:spTree>
    <p:extLst>
      <p:ext uri="{BB962C8B-B14F-4D97-AF65-F5344CB8AC3E}">
        <p14:creationId xmlns:p14="http://schemas.microsoft.com/office/powerpoint/2010/main" val="4214270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7BA930-189E-A64B-B3DE-C3997C1F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E67-85F4-F34A-AD65-7D2BCE7EB018}" type="slidenum">
              <a:rPr lang="en-US" smtClean="0"/>
              <a:t>20</a:t>
            </a:fld>
            <a:endParaRPr lang="en-US"/>
          </a:p>
        </p:txBody>
      </p:sp>
      <p:pic>
        <p:nvPicPr>
          <p:cNvPr id="1026" name="Picture 2" descr="Kilauea Volcano Erupting.">
            <a:extLst>
              <a:ext uri="{FF2B5EF4-FFF2-40B4-BE49-F238E27FC236}">
                <a16:creationId xmlns:a16="http://schemas.microsoft.com/office/drawing/2014/main" id="{DDE5EB39-8DF3-E94D-91F3-79ED7C0E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351" y="626423"/>
            <a:ext cx="3713414" cy="560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D08FCE-0057-7448-BD37-052C2CC2C2EC}"/>
              </a:ext>
            </a:extLst>
          </p:cNvPr>
          <p:cNvSpPr txBox="1"/>
          <p:nvPr/>
        </p:nvSpPr>
        <p:spPr>
          <a:xfrm>
            <a:off x="5947836" y="1849578"/>
            <a:ext cx="5325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You witness a scene of unrivaled sublimity, and witness the most astonishing sights…tearing up forests in its awful fiery path, swallowing up huts, destroying all vegetation, rioting through shady dells and sinuous canyons.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B9A52B-3F2B-3542-B70E-6237807B45F4}"/>
              </a:ext>
            </a:extLst>
          </p:cNvPr>
          <p:cNvSpPr/>
          <p:nvPr/>
        </p:nvSpPr>
        <p:spPr>
          <a:xfrm>
            <a:off x="5814129" y="4572823"/>
            <a:ext cx="5841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“Our Fellow Savages of the Sandwich Islands”</a:t>
            </a:r>
          </a:p>
        </p:txBody>
      </p:sp>
    </p:spTree>
    <p:extLst>
      <p:ext uri="{BB962C8B-B14F-4D97-AF65-F5344CB8AC3E}">
        <p14:creationId xmlns:p14="http://schemas.microsoft.com/office/powerpoint/2010/main" val="3844068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53B73-350B-EF49-926F-20433CEC0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2511"/>
            <a:ext cx="7676408" cy="3660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“So all the objects of nature constitute a hieroglyphic alphabet, which states great truths and sentiments that dwell in the Infinite intellect.”</a:t>
            </a:r>
          </a:p>
          <a:p>
            <a:pPr marL="0" indent="0" algn="r">
              <a:buNone/>
            </a:pPr>
            <a:r>
              <a:rPr lang="en-US" dirty="0"/>
              <a:t>Thomas Starr King, “Substance and Show”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C1E84-5D2F-1B47-BA18-09361AA84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E67-85F4-F34A-AD65-7D2BCE7EB018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4A5FEB-7425-194B-83BA-16385A47F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6962" y="1314371"/>
            <a:ext cx="2432463" cy="3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03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D58D8-6931-3941-9BD5-B1382ECE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3031"/>
          </a:xfrm>
        </p:spPr>
        <p:txBody>
          <a:bodyPr/>
          <a:lstStyle/>
          <a:p>
            <a:r>
              <a:rPr lang="en-US" dirty="0"/>
              <a:t>Twain’s “</a:t>
            </a:r>
            <a:r>
              <a:rPr lang="en-US" dirty="0" err="1"/>
              <a:t>Countertheologies</a:t>
            </a:r>
            <a:r>
              <a:rPr lang="en-US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DC681-AE56-6546-9153-CF67F923B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246"/>
            <a:ext cx="4885706" cy="4351338"/>
          </a:xfrm>
        </p:spPr>
        <p:txBody>
          <a:bodyPr/>
          <a:lstStyle/>
          <a:p>
            <a:r>
              <a:rPr lang="en-US" dirty="0"/>
              <a:t>Stanley Brodwin </a:t>
            </a:r>
          </a:p>
          <a:p>
            <a:pPr marL="0" indent="0">
              <a:buNone/>
            </a:pPr>
            <a:r>
              <a:rPr lang="en-US" dirty="0"/>
              <a:t>“Mark Twain’s Theology: The Gods of a Brevet Presbyterian” (1995)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E13498-4BEB-5C40-8C01-B54A7560E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075" y="3136903"/>
            <a:ext cx="2108200" cy="317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084781-85EF-B64B-86BF-60786C06E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6994" y="3141807"/>
            <a:ext cx="2108200" cy="3175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947D54-228D-0741-A64A-9E16D8280D5B}"/>
              </a:ext>
            </a:extLst>
          </p:cNvPr>
          <p:cNvSpPr txBox="1">
            <a:spLocks/>
          </p:cNvSpPr>
          <p:nvPr/>
        </p:nvSpPr>
        <p:spPr>
          <a:xfrm>
            <a:off x="6358241" y="1384270"/>
            <a:ext cx="48857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Berkove</a:t>
            </a:r>
            <a:r>
              <a:rPr lang="en-US" dirty="0"/>
              <a:t> and </a:t>
            </a:r>
            <a:r>
              <a:rPr lang="en-US" dirty="0" err="1"/>
              <a:t>Csicsila</a:t>
            </a:r>
            <a:r>
              <a:rPr lang="en-US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i="1" dirty="0"/>
              <a:t>Heretical Fictions: Religion in the Literature of Mark Twain</a:t>
            </a:r>
            <a:r>
              <a:rPr lang="en-US" dirty="0"/>
              <a:t> (2010)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6A6E51-4D57-8C42-B330-9B313D536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E67-85F4-F34A-AD65-7D2BCE7EB0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21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B88E64-9E03-2541-BBBE-4C2C383BA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74" y="1597148"/>
            <a:ext cx="2735201" cy="41178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99538-D0D6-1041-968D-0ABD6488593F}"/>
              </a:ext>
            </a:extLst>
          </p:cNvPr>
          <p:cNvSpPr txBox="1"/>
          <p:nvPr/>
        </p:nvSpPr>
        <p:spPr>
          <a:xfrm>
            <a:off x="4462345" y="4807415"/>
            <a:ext cx="7163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Harold H. Kolb, Jr. </a:t>
            </a:r>
          </a:p>
          <a:p>
            <a:r>
              <a:rPr lang="en-US" sz="2800" dirty="0"/>
              <a:t>“Mark Twain and the Myth of the West” (1984)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3AEF5B-5A71-ED41-9091-F1A1E34B3E8D}"/>
              </a:ext>
            </a:extLst>
          </p:cNvPr>
          <p:cNvSpPr txBox="1"/>
          <p:nvPr/>
        </p:nvSpPr>
        <p:spPr>
          <a:xfrm>
            <a:off x="356259" y="368135"/>
            <a:ext cx="76465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“Deeper </a:t>
            </a:r>
            <a:r>
              <a:rPr lang="en-US" sz="4400" dirty="0" err="1">
                <a:latin typeface="+mj-lt"/>
              </a:rPr>
              <a:t>Probings</a:t>
            </a:r>
            <a:r>
              <a:rPr lang="en-US" sz="4400" dirty="0">
                <a:latin typeface="+mj-lt"/>
              </a:rPr>
              <a:t>” in </a:t>
            </a:r>
            <a:r>
              <a:rPr lang="en-US" sz="4400" i="1" dirty="0">
                <a:latin typeface="+mj-lt"/>
              </a:rPr>
              <a:t>Roughing 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A663BE-BF18-A141-95BD-42A787FF0412}"/>
              </a:ext>
            </a:extLst>
          </p:cNvPr>
          <p:cNvSpPr txBox="1"/>
          <p:nvPr/>
        </p:nvSpPr>
        <p:spPr>
          <a:xfrm>
            <a:off x="4013860" y="1611118"/>
            <a:ext cx="73745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What can be believed, especially in a new country?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What are the sources of authority?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What are the claims of book learning as opposed to experience?</a:t>
            </a:r>
            <a:r>
              <a:rPr lang="en-US" sz="3600" dirty="0">
                <a:effectLst/>
              </a:rPr>
              <a:t> </a:t>
            </a:r>
            <a:endParaRPr lang="en-US" sz="36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1C54D5-8FCF-904D-B178-30158ADD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E67-85F4-F34A-AD65-7D2BCE7EB0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80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F310A-CE61-8948-869F-EA365E038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</a:t>
            </a:r>
            <a:r>
              <a:rPr lang="en-US" baseline="30000" dirty="0"/>
              <a:t>th</a:t>
            </a:r>
            <a:r>
              <a:rPr lang="en-US" dirty="0"/>
              <a:t> Century Religious Liberalism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3591F-83E3-C248-A7BF-E93D1BA94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4373"/>
            <a:ext cx="10515600" cy="4351338"/>
          </a:xfrm>
        </p:spPr>
        <p:txBody>
          <a:bodyPr>
            <a:noAutofit/>
          </a:bodyPr>
          <a:lstStyle/>
          <a:p>
            <a:r>
              <a:rPr lang="en-US" sz="3200" dirty="0"/>
              <a:t>Enlightened criticism of religious tradition</a:t>
            </a:r>
          </a:p>
          <a:p>
            <a:r>
              <a:rPr lang="en-US" sz="3200" dirty="0"/>
              <a:t>The individual’s direct encounter with God</a:t>
            </a:r>
          </a:p>
          <a:p>
            <a:r>
              <a:rPr lang="en-US" sz="3200" dirty="0"/>
              <a:t>Free Religious Association (1867) sought to liberate religion from </a:t>
            </a:r>
            <a:r>
              <a:rPr lang="en-US" sz="3200" b="1" dirty="0"/>
              <a:t>“</a:t>
            </a:r>
            <a:r>
              <a:rPr lang="en-US" sz="3200" b="1" dirty="0" err="1"/>
              <a:t>thraldom</a:t>
            </a:r>
            <a:r>
              <a:rPr lang="en-US" sz="3200" b="1" dirty="0"/>
              <a:t> to irrational and merely traditional authority…” </a:t>
            </a:r>
            <a:r>
              <a:rPr lang="en-US" sz="3200" dirty="0"/>
              <a:t>William Potter, FRA co-founder</a:t>
            </a:r>
            <a:r>
              <a:rPr lang="en-US" sz="3200" dirty="0">
                <a:effectLst/>
              </a:rPr>
              <a:t> 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E963D-25CF-1B4C-A2F3-7E43AE42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E67-85F4-F34A-AD65-7D2BCE7EB01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854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FE967-95AC-F14F-9243-FB5510D69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428"/>
            <a:ext cx="10515600" cy="822243"/>
          </a:xfrm>
        </p:spPr>
        <p:txBody>
          <a:bodyPr>
            <a:normAutofit/>
          </a:bodyPr>
          <a:lstStyle/>
          <a:p>
            <a:r>
              <a:rPr lang="en-US" sz="4000" dirty="0"/>
              <a:t>“Striking Innovation and Creativity in Preaching”</a:t>
            </a:r>
            <a:r>
              <a:rPr lang="en-US" sz="4000" dirty="0">
                <a:effectLst/>
              </a:rPr>
              <a:t> 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F06DB-EDF8-EA45-90E9-226E76B88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110"/>
            <a:ext cx="10515600" cy="4765180"/>
          </a:xfrm>
        </p:spPr>
        <p:txBody>
          <a:bodyPr>
            <a:normAutofit fontScale="85000" lnSpcReduction="20000"/>
          </a:bodyPr>
          <a:lstStyle/>
          <a:p>
            <a:r>
              <a:rPr lang="en-US" sz="4100" dirty="0"/>
              <a:t>Unitarian ministers at the vanguard</a:t>
            </a:r>
          </a:p>
          <a:p>
            <a:pPr marL="0" indent="0">
              <a:buNone/>
            </a:pPr>
            <a:endParaRPr lang="en-US" sz="3500" dirty="0"/>
          </a:p>
          <a:p>
            <a:r>
              <a:rPr lang="en-US" sz="4100" dirty="0"/>
              <a:t>The “literary sermon” was “a freer form of homiletical expression than American Protestantism had yet seen.”</a:t>
            </a:r>
            <a:r>
              <a:rPr lang="en-US" sz="4100" dirty="0">
                <a:effectLst/>
              </a:rPr>
              <a:t> </a:t>
            </a:r>
          </a:p>
          <a:p>
            <a:pPr marL="457200" lvl="1" indent="0">
              <a:buNone/>
            </a:pPr>
            <a:endParaRPr lang="en-US" sz="3500" dirty="0">
              <a:effectLst/>
            </a:endParaRPr>
          </a:p>
          <a:p>
            <a:pPr lvl="1"/>
            <a:r>
              <a:rPr lang="en-US" sz="3500" dirty="0"/>
              <a:t>Whitman's oratorical qualities</a:t>
            </a:r>
          </a:p>
          <a:p>
            <a:pPr lvl="1"/>
            <a:r>
              <a:rPr lang="en-US" sz="3500" dirty="0"/>
              <a:t>Melville's moral meditations</a:t>
            </a:r>
          </a:p>
          <a:p>
            <a:pPr lvl="1"/>
            <a:r>
              <a:rPr lang="en-US" sz="3500" dirty="0"/>
              <a:t>Hawthorne's allegories</a:t>
            </a:r>
          </a:p>
          <a:p>
            <a:pPr lvl="1"/>
            <a:r>
              <a:rPr lang="en-US" sz="3500" dirty="0"/>
              <a:t>The Transcendentalist essay</a:t>
            </a:r>
          </a:p>
          <a:p>
            <a:pPr marL="457200" lvl="1" indent="0" algn="r">
              <a:buNone/>
            </a:pPr>
            <a:endParaRPr lang="en-US" sz="2800" dirty="0"/>
          </a:p>
          <a:p>
            <a:pPr marL="457200" lvl="1" indent="0" algn="r">
              <a:buNone/>
            </a:pPr>
            <a:r>
              <a:rPr lang="en-US" sz="2800" dirty="0"/>
              <a:t>“The Unitarian Movement and the Art of Preaching in 19</a:t>
            </a:r>
            <a:r>
              <a:rPr lang="en-US" sz="2800" baseline="30000" dirty="0"/>
              <a:t>th</a:t>
            </a:r>
            <a:r>
              <a:rPr lang="en-US" sz="2800" dirty="0"/>
              <a:t> Century America”</a:t>
            </a:r>
          </a:p>
          <a:p>
            <a:pPr marL="457200" lvl="1" indent="0" algn="r">
              <a:buNone/>
            </a:pPr>
            <a:r>
              <a:rPr lang="en-US" sz="2800" dirty="0"/>
              <a:t>Lawrence Buell, </a:t>
            </a:r>
            <a:r>
              <a:rPr lang="en-US" sz="2800" i="1" dirty="0"/>
              <a:t>American Quarterly </a:t>
            </a:r>
            <a:r>
              <a:rPr lang="en-US" sz="2800" dirty="0"/>
              <a:t>(1972)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E469E-D487-694F-BB40-B5860C81C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E67-85F4-F34A-AD65-7D2BCE7EB0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13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5EA3F-AA70-8047-974F-4F5DFDE96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8488"/>
            <a:ext cx="105156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Mark Twain and </a:t>
            </a:r>
            <a:br>
              <a:rPr lang="en-US" dirty="0"/>
            </a:br>
            <a:r>
              <a:rPr lang="en-US" dirty="0"/>
              <a:t>the West’s Spiritual Frontiers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1EC35-5181-3C4A-A85D-617010DC2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E67-85F4-F34A-AD65-7D2BCE7EB0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71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6445B-33FD-8C4D-A5E8-4E21F59A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2517"/>
            <a:ext cx="10515600" cy="764413"/>
          </a:xfrm>
        </p:spPr>
        <p:txBody>
          <a:bodyPr>
            <a:normAutofit/>
          </a:bodyPr>
          <a:lstStyle/>
          <a:p>
            <a:r>
              <a:rPr lang="en-US" sz="2800" dirty="0"/>
              <a:t>Frontier Freemasons Twain Befriended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B471A-DFF4-3D41-ACED-6BF91476C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5666" y="1334480"/>
            <a:ext cx="9143996" cy="2350706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Calvin </a:t>
            </a:r>
            <a:r>
              <a:rPr lang="en-US" b="1" dirty="0" err="1"/>
              <a:t>Higbie</a:t>
            </a:r>
            <a:r>
              <a:rPr lang="en-US" b="1" dirty="0"/>
              <a:t> </a:t>
            </a:r>
            <a:r>
              <a:rPr lang="en-US" dirty="0"/>
              <a:t>in Nevada </a:t>
            </a:r>
          </a:p>
          <a:p>
            <a:r>
              <a:rPr lang="en-US" b="1" dirty="0"/>
              <a:t>James and Steve Gillis </a:t>
            </a:r>
            <a:r>
              <a:rPr lang="en-US" dirty="0"/>
              <a:t>in California, Bear Mountain Masonic Lodge No. 76 in Angel’s Camp </a:t>
            </a:r>
          </a:p>
          <a:p>
            <a:r>
              <a:rPr lang="en-US" b="1" dirty="0"/>
              <a:t>Richard Stocker</a:t>
            </a:r>
            <a:r>
              <a:rPr lang="en-US" dirty="0"/>
              <a:t>, member of Tuolumne Lodge No. 8 in Sonoma County </a:t>
            </a:r>
          </a:p>
          <a:p>
            <a:r>
              <a:rPr lang="en-US" b="1" dirty="0"/>
              <a:t>Rev. Thomas Starr King</a:t>
            </a:r>
            <a:r>
              <a:rPr lang="en-US" dirty="0"/>
              <a:t>, Grand Orator of the Grand Lodge of California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D1ED52-DF93-DF42-8D11-10A3DF023BA5}"/>
              </a:ext>
            </a:extLst>
          </p:cNvPr>
          <p:cNvSpPr/>
          <p:nvPr/>
        </p:nvSpPr>
        <p:spPr>
          <a:xfrm>
            <a:off x="838199" y="3505605"/>
            <a:ext cx="6441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Frontier Liberal Clergy Twain Befriended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F6B256-1ABA-9445-A426-7F4CFDBC73C6}"/>
              </a:ext>
            </a:extLst>
          </p:cNvPr>
          <p:cNvSpPr txBox="1">
            <a:spLocks/>
          </p:cNvSpPr>
          <p:nvPr/>
        </p:nvSpPr>
        <p:spPr>
          <a:xfrm>
            <a:off x="1365666" y="4181738"/>
            <a:ext cx="9405253" cy="1842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Franklin S. Rising</a:t>
            </a:r>
            <a:r>
              <a:rPr lang="en-US" sz="2400" dirty="0"/>
              <a:t>, Episcopalian , Nevada, 1862 (Hawaii, 1866)</a:t>
            </a:r>
          </a:p>
          <a:p>
            <a:r>
              <a:rPr lang="en-US" sz="2400" b="1" dirty="0"/>
              <a:t>Thomas Starr King</a:t>
            </a:r>
            <a:r>
              <a:rPr lang="en-US" sz="2400" dirty="0"/>
              <a:t>, Unitarian and Universalist, San Francisco, @ 1863</a:t>
            </a:r>
          </a:p>
          <a:p>
            <a:r>
              <a:rPr lang="en-US" sz="2400" b="1" dirty="0"/>
              <a:t>Henry Bellows</a:t>
            </a:r>
            <a:r>
              <a:rPr lang="en-US" sz="2400" dirty="0"/>
              <a:t>, Unitarian, San Francisco, 1864 </a:t>
            </a:r>
          </a:p>
          <a:p>
            <a:r>
              <a:rPr lang="en-US" sz="2400" b="1" dirty="0"/>
              <a:t>Horatio Stebbins</a:t>
            </a:r>
            <a:r>
              <a:rPr lang="en-US" sz="2400" dirty="0"/>
              <a:t>, Unitarian, San Francisco, 1864</a:t>
            </a:r>
          </a:p>
          <a:p>
            <a:r>
              <a:rPr lang="en-US" sz="2400" b="1" dirty="0"/>
              <a:t>Charles Wadsworth</a:t>
            </a:r>
            <a:r>
              <a:rPr lang="en-US" sz="2400" dirty="0"/>
              <a:t>, Presbyterian,  1864</a:t>
            </a:r>
          </a:p>
        </p:txBody>
      </p:sp>
    </p:spTree>
    <p:extLst>
      <p:ext uri="{BB962C8B-B14F-4D97-AF65-F5344CB8AC3E}">
        <p14:creationId xmlns:p14="http://schemas.microsoft.com/office/powerpoint/2010/main" val="116402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E32A6-85C8-CF4B-84AD-04D3BC8FA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3906" y="626215"/>
            <a:ext cx="6092042" cy="4147664"/>
          </a:xfrm>
        </p:spPr>
        <p:txBody>
          <a:bodyPr>
            <a:noAutofit/>
          </a:bodyPr>
          <a:lstStyle/>
          <a:p>
            <a:r>
              <a:rPr lang="en-US" sz="2400" dirty="0"/>
              <a:t>Latin and Greek churches met in the valley of the Sonoma</a:t>
            </a:r>
          </a:p>
          <a:p>
            <a:r>
              <a:rPr lang="en-US" sz="2400" dirty="0"/>
              <a:t>Judaism, in its orthodox and heterodox schools</a:t>
            </a:r>
          </a:p>
          <a:p>
            <a:r>
              <a:rPr lang="en-US" sz="2400" dirty="0"/>
              <a:t>Christianity, in its Latin, Greek, and Protestant churches</a:t>
            </a:r>
          </a:p>
          <a:p>
            <a:r>
              <a:rPr lang="en-US" sz="2400" dirty="0"/>
              <a:t>Deism, . . . from that of the devout and considerate Herbert, to that of the blaspheming Paine; </a:t>
            </a:r>
          </a:p>
          <a:p>
            <a:r>
              <a:rPr lang="en-US" sz="2400" dirty="0"/>
              <a:t>Polytheism…and defiant Mormonism...</a:t>
            </a:r>
          </a:p>
          <a:p>
            <a:pPr marL="0" indent="0">
              <a:buNone/>
            </a:pPr>
            <a:r>
              <a:rPr lang="en-US" sz="2400" dirty="0"/>
              <a:t>“</a:t>
            </a:r>
            <a:r>
              <a:rPr lang="en-US" sz="2400" b="1" dirty="0"/>
              <a:t>Hence, we should be especially on our guard, doctrinally. . . . we are in danger of, first, liberalism, then indifferentism, finally skepticism . . . .”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7D928-88A3-074B-BA7F-C72E2619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E67-85F4-F34A-AD65-7D2BCE7EB018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583AA2-3712-9143-B4BA-1A632028E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86" y="379677"/>
            <a:ext cx="4081756" cy="609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40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75252</TotalTime>
  <Words>1182</Words>
  <Application>Microsoft Macintosh PowerPoint</Application>
  <PresentationFormat>Widescreen</PresentationFormat>
  <Paragraphs>134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Palatino Linotype</vt:lpstr>
      <vt:lpstr>Office Theme</vt:lpstr>
      <vt:lpstr>“Thick as Thieves”:  Mark Twain and the West’s Spiritual Frontiers </vt:lpstr>
      <vt:lpstr>PowerPoint Presentation</vt:lpstr>
      <vt:lpstr>Twain’s “Countertheologies”</vt:lpstr>
      <vt:lpstr>PowerPoint Presentation</vt:lpstr>
      <vt:lpstr>19th Century Religious Liberalism</vt:lpstr>
      <vt:lpstr>“Striking Innovation and Creativity in Preaching” </vt:lpstr>
      <vt:lpstr>   Mark Twain and  the West’s Spiritual Frontiers </vt:lpstr>
      <vt:lpstr>Frontier Freemasons Twain Befriended</vt:lpstr>
      <vt:lpstr>PowerPoint Presentation</vt:lpstr>
      <vt:lpstr>PowerPoint Presentation</vt:lpstr>
      <vt:lpstr>PowerPoint Presentation</vt:lpstr>
      <vt:lpstr>“Excite the Laughter of God’s Children”</vt:lpstr>
      <vt:lpstr>PowerPoint Presentation</vt:lpstr>
      <vt:lpstr>PowerPoint Presentation</vt:lpstr>
      <vt:lpstr>The Fledgling Minister and Scotty Briggs</vt:lpstr>
      <vt:lpstr>“Nature is Not Calvinistic”: Thomas Starr King  and Roughing It</vt:lpstr>
      <vt:lpstr>Rev. Thomas Starr King: “A Great and Good Man”</vt:lpstr>
      <vt:lpstr>King’s “Great Popularity in California”</vt:lpstr>
      <vt:lpstr>“Nature is not Calvinistic…”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“Thick as Thieves”:  Mark Twain and the West’s Spiritual Frontiers </dc:title>
  <dc:creator>Dwayne Eutsey</dc:creator>
  <cp:lastModifiedBy>Dwayne Eutsey</cp:lastModifiedBy>
  <cp:revision>122</cp:revision>
  <dcterms:created xsi:type="dcterms:W3CDTF">2021-06-19T16:31:40Z</dcterms:created>
  <dcterms:modified xsi:type="dcterms:W3CDTF">2021-09-23T20:23:00Z</dcterms:modified>
</cp:coreProperties>
</file>