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8" r:id="rId8"/>
    <p:sldId id="269" r:id="rId9"/>
    <p:sldId id="264" r:id="rId10"/>
    <p:sldId id="272" r:id="rId11"/>
    <p:sldId id="265" r:id="rId12"/>
    <p:sldId id="274" r:id="rId13"/>
    <p:sldId id="275" r:id="rId14"/>
    <p:sldId id="276" r:id="rId15"/>
    <p:sldId id="277" r:id="rId16"/>
    <p:sldId id="278" r:id="rId17"/>
    <p:sldId id="279" r:id="rId18"/>
    <p:sldId id="281" r:id="rId19"/>
    <p:sldId id="282" r:id="rId20"/>
    <p:sldId id="283" r:id="rId21"/>
    <p:sldId id="284" r:id="rId22"/>
    <p:sldId id="285" r:id="rId23"/>
    <p:sldId id="286" r:id="rId24"/>
    <p:sldId id="287"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7437A9-379C-487C-86EF-66A8087053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58165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437A9-379C-487C-86EF-66A8087053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408967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437A9-379C-487C-86EF-66A8087053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224055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437A9-379C-487C-86EF-66A8087053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44619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7437A9-379C-487C-86EF-66A8087053F9}"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220002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7437A9-379C-487C-86EF-66A8087053F9}"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417436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7437A9-379C-487C-86EF-66A8087053F9}"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285193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7437A9-379C-487C-86EF-66A8087053F9}"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146768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437A9-379C-487C-86EF-66A8087053F9}"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178642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437A9-379C-487C-86EF-66A8087053F9}"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183120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437A9-379C-487C-86EF-66A8087053F9}"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57568-CDBA-4630-B91C-9CBDA1559F5E}" type="slidenum">
              <a:rPr lang="en-US" smtClean="0"/>
              <a:t>‹#›</a:t>
            </a:fld>
            <a:endParaRPr lang="en-US"/>
          </a:p>
        </p:txBody>
      </p:sp>
    </p:spTree>
    <p:extLst>
      <p:ext uri="{BB962C8B-B14F-4D97-AF65-F5344CB8AC3E}">
        <p14:creationId xmlns:p14="http://schemas.microsoft.com/office/powerpoint/2010/main" val="109287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437A9-379C-487C-86EF-66A8087053F9}" type="datetimeFigureOut">
              <a:rPr lang="en-US" smtClean="0"/>
              <a:t>9/13/2019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57568-CDBA-4630-B91C-9CBDA1559F5E}" type="slidenum">
              <a:rPr lang="en-US" smtClean="0"/>
              <a:t>‹#›</a:t>
            </a:fld>
            <a:endParaRPr lang="en-US"/>
          </a:p>
        </p:txBody>
      </p:sp>
    </p:spTree>
    <p:extLst>
      <p:ext uri="{BB962C8B-B14F-4D97-AF65-F5344CB8AC3E}">
        <p14:creationId xmlns:p14="http://schemas.microsoft.com/office/powerpoint/2010/main" val="1251141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Mark Twain’s Historical Fiction; or, Why Would a Realist Write So Many Romances?</a:t>
            </a:r>
            <a:endParaRPr lang="en-US" dirty="0"/>
          </a:p>
        </p:txBody>
      </p:sp>
      <p:sp>
        <p:nvSpPr>
          <p:cNvPr id="3" name="Subtitle 2"/>
          <p:cNvSpPr>
            <a:spLocks noGrp="1"/>
          </p:cNvSpPr>
          <p:nvPr>
            <p:ph type="subTitle" idx="1"/>
          </p:nvPr>
        </p:nvSpPr>
        <p:spPr/>
        <p:txBody>
          <a:bodyPr>
            <a:normAutofit/>
          </a:bodyPr>
          <a:lstStyle/>
          <a:p>
            <a:r>
              <a:rPr lang="en-US" dirty="0" smtClean="0"/>
              <a:t>Nathaniel Cadle</a:t>
            </a:r>
          </a:p>
          <a:p>
            <a:r>
              <a:rPr lang="en-US" dirty="0" smtClean="0"/>
              <a:t>Associate Professor of English</a:t>
            </a:r>
          </a:p>
          <a:p>
            <a:r>
              <a:rPr lang="en-US" dirty="0" smtClean="0"/>
              <a:t>Florida International University</a:t>
            </a:r>
          </a:p>
        </p:txBody>
      </p:sp>
    </p:spTree>
    <p:extLst>
      <p:ext uri="{BB962C8B-B14F-4D97-AF65-F5344CB8AC3E}">
        <p14:creationId xmlns:p14="http://schemas.microsoft.com/office/powerpoint/2010/main" val="201552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97" y="483325"/>
            <a:ext cx="3932237" cy="6094097"/>
          </a:xfrm>
        </p:spPr>
        <p:txBody>
          <a:bodyPr/>
          <a:lstStyle/>
          <a:p>
            <a:r>
              <a:rPr lang="en-US" dirty="0" smtClean="0"/>
              <a:t>In fact, so noticeable had the realists’ interest in writing romance become that the January 1901 issue of </a:t>
            </a:r>
            <a:r>
              <a:rPr lang="en-US" i="1" dirty="0" smtClean="0"/>
              <a:t>The Bookman</a:t>
            </a:r>
            <a:r>
              <a:rPr lang="en-US" dirty="0" smtClean="0"/>
              <a:t> contained a comic poem about the phenomenon, written by </a:t>
            </a:r>
            <a:r>
              <a:rPr lang="en-US" dirty="0" err="1" smtClean="0"/>
              <a:t>Gelett</a:t>
            </a:r>
            <a:r>
              <a:rPr lang="en-US" dirty="0" smtClean="0"/>
              <a:t> Burgess.</a:t>
            </a:r>
            <a:br>
              <a:rPr lang="en-US" dirty="0" smtClean="0"/>
            </a:b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2034" y="1039138"/>
            <a:ext cx="4402227" cy="55382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261" y="0"/>
            <a:ext cx="2982641" cy="6826412"/>
          </a:xfrm>
          <a:prstGeom prst="rect">
            <a:avLst/>
          </a:prstGeom>
        </p:spPr>
      </p:pic>
    </p:spTree>
    <p:extLst>
      <p:ext uri="{BB962C8B-B14F-4D97-AF65-F5344CB8AC3E}">
        <p14:creationId xmlns:p14="http://schemas.microsoft.com/office/powerpoint/2010/main" val="2473927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90" y="60961"/>
            <a:ext cx="10515600" cy="1472974"/>
          </a:xfrm>
        </p:spPr>
        <p:txBody>
          <a:bodyPr>
            <a:noAutofit/>
          </a:bodyPr>
          <a:lstStyle/>
          <a:p>
            <a:r>
              <a:rPr lang="en-US" sz="3600" dirty="0" smtClean="0"/>
              <a:t>Between 1900 and 1920, the Romantic Revival was considered an important enough literary phenomenon that it appears regularly in literary histories.</a:t>
            </a:r>
            <a:endParaRPr lang="en-US" sz="3600" dirty="0"/>
          </a:p>
        </p:txBody>
      </p:sp>
      <p:sp>
        <p:nvSpPr>
          <p:cNvPr id="3" name="Text Placeholder 2"/>
          <p:cNvSpPr>
            <a:spLocks noGrp="1"/>
          </p:cNvSpPr>
          <p:nvPr>
            <p:ph type="body" idx="1"/>
          </p:nvPr>
        </p:nvSpPr>
        <p:spPr>
          <a:xfrm>
            <a:off x="121920" y="1681163"/>
            <a:ext cx="5875655" cy="461146"/>
          </a:xfrm>
        </p:spPr>
        <p:txBody>
          <a:bodyPr/>
          <a:lstStyle/>
          <a:p>
            <a:r>
              <a:rPr lang="en-US" b="0" dirty="0" smtClean="0"/>
              <a:t>Bliss Perry’s </a:t>
            </a:r>
            <a:r>
              <a:rPr lang="en-US" b="0" i="1" dirty="0" smtClean="0"/>
              <a:t>A Study of Prose Fiction</a:t>
            </a:r>
            <a:r>
              <a:rPr lang="en-US" b="0" dirty="0" smtClean="0"/>
              <a:t> (1903)</a:t>
            </a:r>
            <a:endParaRPr lang="en-US" b="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15589" y="2142218"/>
            <a:ext cx="2808468" cy="4680782"/>
          </a:xfrm>
        </p:spPr>
      </p:pic>
      <p:sp>
        <p:nvSpPr>
          <p:cNvPr id="5" name="Text Placeholder 4"/>
          <p:cNvSpPr>
            <a:spLocks noGrp="1"/>
          </p:cNvSpPr>
          <p:nvPr>
            <p:ph type="body" sz="quarter" idx="3"/>
          </p:nvPr>
        </p:nvSpPr>
        <p:spPr>
          <a:xfrm>
            <a:off x="6172199" y="1681163"/>
            <a:ext cx="5767251" cy="461055"/>
          </a:xfrm>
        </p:spPr>
        <p:txBody>
          <a:bodyPr/>
          <a:lstStyle/>
          <a:p>
            <a:r>
              <a:rPr lang="en-US" b="0" dirty="0" smtClean="0"/>
              <a:t>Carl Van </a:t>
            </a:r>
            <a:r>
              <a:rPr lang="en-US" b="0" dirty="0" err="1" smtClean="0"/>
              <a:t>Doren’s</a:t>
            </a:r>
            <a:r>
              <a:rPr lang="en-US" b="0" dirty="0" smtClean="0"/>
              <a:t> </a:t>
            </a:r>
            <a:r>
              <a:rPr lang="en-US" b="0" i="1" dirty="0" smtClean="0"/>
              <a:t>The American Novel</a:t>
            </a:r>
            <a:r>
              <a:rPr lang="en-US" b="0" dirty="0" smtClean="0"/>
              <a:t> (1921)</a:t>
            </a:r>
            <a:endParaRPr lang="en-US" b="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37120" y="2142218"/>
            <a:ext cx="3091543" cy="4677748"/>
          </a:xfrm>
        </p:spPr>
      </p:pic>
    </p:spTree>
    <p:extLst>
      <p:ext uri="{BB962C8B-B14F-4D97-AF65-F5344CB8AC3E}">
        <p14:creationId xmlns:p14="http://schemas.microsoft.com/office/powerpoint/2010/main" val="114065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131"/>
            <a:ext cx="10515600" cy="1767840"/>
          </a:xfrm>
        </p:spPr>
        <p:txBody>
          <a:bodyPr>
            <a:normAutofit fontScale="90000"/>
          </a:bodyPr>
          <a:lstStyle/>
          <a:p>
            <a:r>
              <a:rPr lang="en-US" dirty="0" smtClean="0"/>
              <a:t>1.	Realists believed that an evolutionary process was at work in literary history, and that romance had had its day and was no longer viable.</a:t>
            </a:r>
            <a:endParaRPr lang="en-US" dirty="0"/>
          </a:p>
        </p:txBody>
      </p:sp>
      <p:sp>
        <p:nvSpPr>
          <p:cNvPr id="3" name="Content Placeholder 2"/>
          <p:cNvSpPr>
            <a:spLocks noGrp="1"/>
          </p:cNvSpPr>
          <p:nvPr>
            <p:ph idx="1"/>
          </p:nvPr>
        </p:nvSpPr>
        <p:spPr>
          <a:xfrm>
            <a:off x="435429" y="2159725"/>
            <a:ext cx="11216639" cy="4345578"/>
          </a:xfrm>
        </p:spPr>
        <p:txBody>
          <a:bodyPr>
            <a:normAutofit lnSpcReduction="10000"/>
          </a:bodyPr>
          <a:lstStyle/>
          <a:p>
            <a:pPr marL="0" indent="0">
              <a:buNone/>
            </a:pPr>
            <a:r>
              <a:rPr lang="en-US" dirty="0" smtClean="0"/>
              <a:t>“A distinct evolution is traceable in fiction from the earliest ages of which history has left a record.  Children and barbarians delight in supernatural tales, and the more horrible they are the better. […] Some time during the eighteenth century a new style of fiction, originating in England, spread with astonishing rapidity over all Europe[, …] dealing with improbably but rarely impossible adventures in remote and undiscovered climes. […] We are now taking the step from the possible to the probable, nay, we are even going beyond this and demanding that the novel shall deal with the normal and typical. […] However popular and profitable romanticism may yet be, I can scarcely doubt that the tendency of the age is toward a more and more unflinching realism.” — H.H. </a:t>
            </a:r>
            <a:r>
              <a:rPr lang="en-US" dirty="0" err="1" smtClean="0"/>
              <a:t>Boyesen</a:t>
            </a:r>
            <a:r>
              <a:rPr lang="en-US" dirty="0" smtClean="0"/>
              <a:t>, “The Romantic and the Realistic Novel,” </a:t>
            </a:r>
            <a:r>
              <a:rPr lang="en-US" i="1" dirty="0" smtClean="0"/>
              <a:t>The </a:t>
            </a:r>
            <a:r>
              <a:rPr lang="en-US" i="1" dirty="0" err="1" smtClean="0"/>
              <a:t>Chautauquan</a:t>
            </a:r>
            <a:r>
              <a:rPr lang="en-US" dirty="0" smtClean="0"/>
              <a:t>, November 1888</a:t>
            </a:r>
            <a:endParaRPr lang="en-US" dirty="0"/>
          </a:p>
        </p:txBody>
      </p:sp>
    </p:spTree>
    <p:extLst>
      <p:ext uri="{BB962C8B-B14F-4D97-AF65-F5344CB8AC3E}">
        <p14:creationId xmlns:p14="http://schemas.microsoft.com/office/powerpoint/2010/main" val="378097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Realists believed that wildly popular fiction tended to serve anti-intellectual purposes.</a:t>
            </a:r>
            <a:endParaRPr lang="en-US" dirty="0"/>
          </a:p>
        </p:txBody>
      </p:sp>
      <p:sp>
        <p:nvSpPr>
          <p:cNvPr id="3" name="Content Placeholder 2"/>
          <p:cNvSpPr>
            <a:spLocks noGrp="1"/>
          </p:cNvSpPr>
          <p:nvPr>
            <p:ph idx="1"/>
          </p:nvPr>
        </p:nvSpPr>
        <p:spPr/>
        <p:txBody>
          <a:bodyPr/>
          <a:lstStyle/>
          <a:p>
            <a:pPr marL="0" indent="0">
              <a:buNone/>
            </a:pPr>
            <a:r>
              <a:rPr lang="en-US" dirty="0" smtClean="0"/>
              <a:t>“Our literature is almost entirely addressed to the appetite for romance and adventure, probable or improbable, to sentimentalism, to theoretical interest in crime, marital infelicity, and personal misfortune, and to the pleasure of light emotional excitement, while a large part of it turns on ethical emotion and ignorant zeal in social matters. […] The predominance of the emotional element in popular literature means that people are trained by it away from reality.  They lose the power to recognize truth. […] They are made day-dreamers, or philistines, or ready victims of suggestion, to be operated upon by religious fakers, or politicians, or social innovators.  What they need is criticism.”—William Graham Sumner, “The Scientific Attitude of Mind,” 1905 speech</a:t>
            </a:r>
            <a:endParaRPr lang="en-US" dirty="0"/>
          </a:p>
        </p:txBody>
      </p:sp>
    </p:spTree>
    <p:extLst>
      <p:ext uri="{BB962C8B-B14F-4D97-AF65-F5344CB8AC3E}">
        <p14:creationId xmlns:p14="http://schemas.microsoft.com/office/powerpoint/2010/main" val="1708608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589"/>
            <a:ext cx="10515600" cy="1706880"/>
          </a:xfrm>
        </p:spPr>
        <p:txBody>
          <a:bodyPr>
            <a:normAutofit fontScale="90000"/>
          </a:bodyPr>
          <a:lstStyle/>
          <a:p>
            <a:r>
              <a:rPr lang="en-US" dirty="0" smtClean="0"/>
              <a:t>3.	Realists believed that romantic literature in particular served conservative, politically problematic ends.</a:t>
            </a:r>
            <a:endParaRPr lang="en-US" dirty="0"/>
          </a:p>
        </p:txBody>
      </p:sp>
      <p:sp>
        <p:nvSpPr>
          <p:cNvPr id="3" name="Content Placeholder 2"/>
          <p:cNvSpPr>
            <a:spLocks noGrp="1"/>
          </p:cNvSpPr>
          <p:nvPr>
            <p:ph idx="1"/>
          </p:nvPr>
        </p:nvSpPr>
        <p:spPr>
          <a:xfrm>
            <a:off x="838200" y="2002971"/>
            <a:ext cx="10515600" cy="4173992"/>
          </a:xfrm>
        </p:spPr>
        <p:txBody>
          <a:bodyPr>
            <a:normAutofit fontScale="92500"/>
          </a:bodyPr>
          <a:lstStyle/>
          <a:p>
            <a:pPr marL="0" indent="0">
              <a:buNone/>
            </a:pPr>
            <a:r>
              <a:rPr lang="en-US" dirty="0" smtClean="0"/>
              <a:t>“Then comes Sir Walter Scott [after the French Revolution and its Enlightenment ideals] with his enchantments, and by his single might checks this wave of progress, and even turns it back; sets the world in love with dreams and phantoms; with decayed and swinish forms of religion; with decayed and degraded systems of government. […] It was Sir Walter that made every gentleman of the South a major or a colonel, or a general or a judge, before the war; and it was he, also, that made these gentlemen value these bogus decorations.  For it was he that created rank and caste down there, and also reverence for rank and caste, and pride and pleasure in them.  Enough is laid on slavery, without fathering upon it these creations and contributions of Sir Walter.”—Mark Twain, </a:t>
            </a:r>
            <a:r>
              <a:rPr lang="en-US" i="1" dirty="0" smtClean="0"/>
              <a:t>Life on the Mississippi</a:t>
            </a:r>
            <a:r>
              <a:rPr lang="en-US" dirty="0"/>
              <a:t> </a:t>
            </a:r>
            <a:r>
              <a:rPr lang="en-US" dirty="0" smtClean="0"/>
              <a:t>(1883)</a:t>
            </a:r>
            <a:endParaRPr lang="en-US" dirty="0"/>
          </a:p>
        </p:txBody>
      </p:sp>
    </p:spTree>
    <p:extLst>
      <p:ext uri="{BB962C8B-B14F-4D97-AF65-F5344CB8AC3E}">
        <p14:creationId xmlns:p14="http://schemas.microsoft.com/office/powerpoint/2010/main" val="2111432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Subsequent scholars have largely agreed with the realists’ assertions, sometimes explicitly.</a:t>
            </a:r>
            <a:endParaRPr lang="en-US" dirty="0"/>
          </a:p>
        </p:txBody>
      </p:sp>
      <p:sp>
        <p:nvSpPr>
          <p:cNvPr id="3" name="Content Placeholder 2"/>
          <p:cNvSpPr>
            <a:spLocks noGrp="1"/>
          </p:cNvSpPr>
          <p:nvPr>
            <p:ph idx="1"/>
          </p:nvPr>
        </p:nvSpPr>
        <p:spPr>
          <a:xfrm>
            <a:off x="838200" y="1825625"/>
            <a:ext cx="10515600" cy="4531632"/>
          </a:xfrm>
        </p:spPr>
        <p:txBody>
          <a:bodyPr>
            <a:normAutofit/>
          </a:bodyPr>
          <a:lstStyle/>
          <a:p>
            <a:r>
              <a:rPr lang="en-US" dirty="0" smtClean="0"/>
              <a:t>Marxist critic Georg </a:t>
            </a:r>
            <a:r>
              <a:rPr lang="en-US" dirty="0" err="1" smtClean="0"/>
              <a:t>Lukács</a:t>
            </a:r>
            <a:r>
              <a:rPr lang="en-US" dirty="0" smtClean="0"/>
              <a:t>’ influential study </a:t>
            </a:r>
            <a:r>
              <a:rPr lang="en-US" i="1" dirty="0" smtClean="0"/>
              <a:t>The Historical Novel</a:t>
            </a:r>
            <a:r>
              <a:rPr lang="en-US" dirty="0" smtClean="0"/>
              <a:t> (1937) argues that the vitality of historical fiction (probably the most popular genre revived by late-nineteenth-century romanticists) was tied to a particular historical moment in the early nineteenth century and that later attempts to revive it are “decadent.”</a:t>
            </a:r>
          </a:p>
          <a:p>
            <a:r>
              <a:rPr lang="en-US" dirty="0" smtClean="0"/>
              <a:t>Amy Kaplan’s new historicist study of the romantic revival in </a:t>
            </a:r>
            <a:r>
              <a:rPr lang="en-US" i="1" dirty="0" smtClean="0"/>
              <a:t>The Anarchy of Empire in the Making of U.S. Culture</a:t>
            </a:r>
            <a:r>
              <a:rPr lang="en-US" dirty="0" smtClean="0"/>
              <a:t> (2002) links the resurgent popularity of romantic adventure stories to the U.S. government’s increasing interest in acquiring territory overseas, leading up to the Spanish-American War and annexation of the Philippines.  (Kaplan cites Howells’ similar argument from 1900.)</a:t>
            </a:r>
            <a:endParaRPr lang="en-US" dirty="0"/>
          </a:p>
        </p:txBody>
      </p:sp>
    </p:spTree>
    <p:extLst>
      <p:ext uri="{BB962C8B-B14F-4D97-AF65-F5344CB8AC3E}">
        <p14:creationId xmlns:p14="http://schemas.microsoft.com/office/powerpoint/2010/main" val="1772296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 popular romances of the period as bad—or as bad for you—as these critics say?</a:t>
            </a:r>
            <a:endParaRPr lang="en-US" dirty="0"/>
          </a:p>
        </p:txBody>
      </p:sp>
      <p:sp>
        <p:nvSpPr>
          <p:cNvPr id="3" name="Content Placeholder 2"/>
          <p:cNvSpPr>
            <a:spLocks noGrp="1"/>
          </p:cNvSpPr>
          <p:nvPr>
            <p:ph idx="1"/>
          </p:nvPr>
        </p:nvSpPr>
        <p:spPr/>
        <p:txBody>
          <a:bodyPr/>
          <a:lstStyle/>
          <a:p>
            <a:pPr marL="0" indent="0">
              <a:buNone/>
            </a:pPr>
            <a:r>
              <a:rPr lang="en-US" dirty="0"/>
              <a:t>“I marked the light die from the broad bosom of the river, leaving it</a:t>
            </a:r>
          </a:p>
          <a:p>
            <a:pPr marL="0" indent="0">
              <a:buNone/>
            </a:pPr>
            <a:r>
              <a:rPr lang="en-US" dirty="0"/>
              <a:t>a dead man's hue. Awhile ago, and for many evenings, it had been</a:t>
            </a:r>
          </a:p>
          <a:p>
            <a:pPr marL="0" indent="0">
              <a:buNone/>
            </a:pPr>
            <a:r>
              <a:rPr lang="en-US" dirty="0"/>
              <a:t>crimson,--a river of blood. A week before, a great meteor had shot</a:t>
            </a:r>
          </a:p>
          <a:p>
            <a:pPr marL="0" indent="0">
              <a:buNone/>
            </a:pPr>
            <a:r>
              <a:rPr lang="en-US" dirty="0"/>
              <a:t>through the night, blood-red and bearded, drawing a slow-fading fiery</a:t>
            </a:r>
          </a:p>
          <a:p>
            <a:pPr marL="0" indent="0">
              <a:buNone/>
            </a:pPr>
            <a:r>
              <a:rPr lang="en-US" dirty="0"/>
              <a:t>trail across the heavens; and the moon had risen that same night</a:t>
            </a:r>
          </a:p>
          <a:p>
            <a:pPr marL="0" indent="0">
              <a:buNone/>
            </a:pPr>
            <a:r>
              <a:rPr lang="en-US" dirty="0"/>
              <a:t>blood-red, and upon its disk there was drawn in shadow a thing most</a:t>
            </a:r>
          </a:p>
          <a:p>
            <a:pPr marL="0" indent="0">
              <a:buNone/>
            </a:pPr>
            <a:r>
              <a:rPr lang="en-US" dirty="0"/>
              <a:t>marvelously like a scalping knife</a:t>
            </a:r>
            <a:r>
              <a:rPr lang="en-US" dirty="0" smtClean="0"/>
              <a:t>.” — The opening paragraph of Mary </a:t>
            </a:r>
          </a:p>
          <a:p>
            <a:pPr marL="0" indent="0">
              <a:buNone/>
            </a:pPr>
            <a:r>
              <a:rPr lang="en-US" dirty="0" smtClean="0"/>
              <a:t>Johnston’s </a:t>
            </a:r>
            <a:r>
              <a:rPr lang="en-US" i="1" dirty="0" smtClean="0"/>
              <a:t>To Have and to Hold</a:t>
            </a:r>
            <a:r>
              <a:rPr lang="en-US" dirty="0" smtClean="0"/>
              <a:t> (1900)</a:t>
            </a:r>
            <a:endParaRPr lang="en-US" dirty="0"/>
          </a:p>
          <a:p>
            <a:pPr marL="0" indent="0">
              <a:buNone/>
            </a:pPr>
            <a:endParaRPr lang="en-US" dirty="0"/>
          </a:p>
        </p:txBody>
      </p:sp>
    </p:spTree>
    <p:extLst>
      <p:ext uri="{BB962C8B-B14F-4D97-AF65-F5344CB8AC3E}">
        <p14:creationId xmlns:p14="http://schemas.microsoft.com/office/powerpoint/2010/main" val="1393202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7" y="165463"/>
            <a:ext cx="11477896" cy="1811383"/>
          </a:xfrm>
        </p:spPr>
        <p:txBody>
          <a:bodyPr>
            <a:noAutofit/>
          </a:bodyPr>
          <a:lstStyle/>
          <a:p>
            <a:r>
              <a:rPr lang="en-US" sz="3200" dirty="0" smtClean="0"/>
              <a:t>As Patricia </a:t>
            </a:r>
            <a:r>
              <a:rPr lang="en-US" sz="3200" dirty="0" err="1" smtClean="0"/>
              <a:t>Okker</a:t>
            </a:r>
            <a:r>
              <a:rPr lang="en-US" sz="3200" dirty="0" smtClean="0"/>
              <a:t> has pointed out (1994), </a:t>
            </a:r>
            <a:r>
              <a:rPr lang="en-US" sz="3200" i="1" dirty="0" smtClean="0"/>
              <a:t>To Have and to Hold</a:t>
            </a:r>
            <a:r>
              <a:rPr lang="en-US" sz="3200" dirty="0" smtClean="0"/>
              <a:t> was serialized in the </a:t>
            </a:r>
            <a:r>
              <a:rPr lang="en-US" sz="3200" i="1" dirty="0" smtClean="0"/>
              <a:t>Atlantic Monthly</a:t>
            </a:r>
            <a:r>
              <a:rPr lang="en-US" sz="3200" dirty="0" smtClean="0"/>
              <a:t> at the same time as </a:t>
            </a:r>
            <a:r>
              <a:rPr lang="en-US" sz="3200" dirty="0" err="1" smtClean="0"/>
              <a:t>Zitkala-Ša’s</a:t>
            </a:r>
            <a:r>
              <a:rPr lang="en-US" sz="3200" dirty="0" smtClean="0"/>
              <a:t> memoirs, thereby effectively drowning out an authentic Native American voice.</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2124891"/>
            <a:ext cx="6159150" cy="45981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376" y="1804820"/>
            <a:ext cx="8799697" cy="3707692"/>
          </a:xfrm>
          <a:prstGeom prst="rect">
            <a:avLst/>
          </a:prstGeom>
        </p:spPr>
      </p:pic>
    </p:spTree>
    <p:extLst>
      <p:ext uri="{BB962C8B-B14F-4D97-AF65-F5344CB8AC3E}">
        <p14:creationId xmlns:p14="http://schemas.microsoft.com/office/powerpoint/2010/main" val="3743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Realists were cashing in on a popular literary trend, or were simply piqued to try their hands.</a:t>
            </a:r>
            <a:endParaRPr lang="en-US" dirty="0"/>
          </a:p>
        </p:txBody>
      </p:sp>
      <p:sp>
        <p:nvSpPr>
          <p:cNvPr id="3" name="Content Placeholder 2"/>
          <p:cNvSpPr>
            <a:spLocks noGrp="1"/>
          </p:cNvSpPr>
          <p:nvPr>
            <p:ph idx="1"/>
          </p:nvPr>
        </p:nvSpPr>
        <p:spPr>
          <a:xfrm>
            <a:off x="836023" y="1834333"/>
            <a:ext cx="4667794" cy="4801597"/>
          </a:xfrm>
        </p:spPr>
        <p:txBody>
          <a:bodyPr>
            <a:normAutofit/>
          </a:bodyPr>
          <a:lstStyle/>
          <a:p>
            <a:pPr marL="0" indent="0">
              <a:buNone/>
            </a:pPr>
            <a:r>
              <a:rPr lang="en-US" dirty="0" smtClean="0"/>
              <a:t>This is the explicit message expressed in Burgess’ poem:</a:t>
            </a:r>
          </a:p>
          <a:p>
            <a:pPr marL="0" indent="0">
              <a:buNone/>
            </a:pPr>
            <a:r>
              <a:rPr lang="en-US" dirty="0" smtClean="0"/>
              <a:t>“Sadly </a:t>
            </a:r>
            <a:r>
              <a:rPr lang="en-US" dirty="0" smtClean="0"/>
              <a:t>did Mary Wilkins say,</a:t>
            </a:r>
          </a:p>
          <a:p>
            <a:pPr marL="0" indent="0">
              <a:buNone/>
            </a:pPr>
            <a:r>
              <a:rPr lang="en-US" dirty="0" smtClean="0"/>
              <a:t>“‘</a:t>
            </a:r>
            <a:r>
              <a:rPr lang="en-US" dirty="0" smtClean="0"/>
              <a:t>No </a:t>
            </a:r>
            <a:r>
              <a:rPr lang="en-US" dirty="0" smtClean="0"/>
              <a:t>more does Realism pay</a:t>
            </a:r>
            <a:r>
              <a:rPr lang="en-US" dirty="0" smtClean="0"/>
              <a:t>!’”</a:t>
            </a:r>
            <a:endParaRPr lang="en-US" dirty="0" smtClean="0"/>
          </a:p>
          <a:p>
            <a:pPr marL="0" indent="0">
              <a:buNone/>
            </a:pPr>
            <a:endParaRPr lang="en-US" dirty="0"/>
          </a:p>
          <a:p>
            <a:pPr marL="0" indent="0">
              <a:buNone/>
            </a:pPr>
            <a:r>
              <a:rPr lang="en-US" dirty="0" smtClean="0"/>
              <a:t>It might also explain Twain’s decision to serialize </a:t>
            </a:r>
            <a:r>
              <a:rPr lang="en-US" i="1" dirty="0" smtClean="0"/>
              <a:t>Joan of Arc</a:t>
            </a:r>
            <a:r>
              <a:rPr lang="en-US" dirty="0" smtClean="0"/>
              <a:t> anonymously, giving him freedom to do something different.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995" y="1668452"/>
            <a:ext cx="3570514" cy="4967477"/>
          </a:xfrm>
          <a:prstGeom prst="rect">
            <a:avLst/>
          </a:prstGeom>
        </p:spPr>
      </p:pic>
    </p:spTree>
    <p:extLst>
      <p:ext uri="{BB962C8B-B14F-4D97-AF65-F5344CB8AC3E}">
        <p14:creationId xmlns:p14="http://schemas.microsoft.com/office/powerpoint/2010/main" val="231749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Several authors adopted the Romantic mode in order to subvert it.</a:t>
            </a:r>
            <a:endParaRPr lang="en-US" dirty="0"/>
          </a:p>
        </p:txBody>
      </p:sp>
      <p:sp>
        <p:nvSpPr>
          <p:cNvPr id="3" name="Content Placeholder 2"/>
          <p:cNvSpPr>
            <a:spLocks noGrp="1"/>
          </p:cNvSpPr>
          <p:nvPr>
            <p:ph idx="1"/>
          </p:nvPr>
        </p:nvSpPr>
        <p:spPr>
          <a:xfrm>
            <a:off x="838199" y="1825625"/>
            <a:ext cx="10935789" cy="4862558"/>
          </a:xfrm>
        </p:spPr>
        <p:txBody>
          <a:bodyPr>
            <a:normAutofit/>
          </a:bodyPr>
          <a:lstStyle/>
          <a:p>
            <a:r>
              <a:rPr lang="en-US" dirty="0" smtClean="0"/>
              <a:t>Twain’s </a:t>
            </a:r>
            <a:r>
              <a:rPr lang="en-US" i="1" dirty="0" smtClean="0"/>
              <a:t>Connecticut Yankee</a:t>
            </a:r>
            <a:r>
              <a:rPr lang="en-US" dirty="0" smtClean="0"/>
              <a:t> (1889) is the representative example, burlesquing the conventions compiled in Thomas Malory’s </a:t>
            </a:r>
            <a:r>
              <a:rPr lang="en-US" i="1" dirty="0" smtClean="0"/>
              <a:t>Le </a:t>
            </a:r>
            <a:r>
              <a:rPr lang="en-US" i="1" dirty="0" err="1" smtClean="0"/>
              <a:t>Morte</a:t>
            </a:r>
            <a:r>
              <a:rPr lang="en-US" i="1" dirty="0" smtClean="0"/>
              <a:t> </a:t>
            </a:r>
            <a:r>
              <a:rPr lang="en-US" i="1" dirty="0" err="1" smtClean="0"/>
              <a:t>d’Arthur</a:t>
            </a:r>
            <a:r>
              <a:rPr lang="en-US" dirty="0" smtClean="0"/>
              <a:t> (1485) and seemingly responding directly to Scott’s to Southern plantation system by turning it on its head and having King Arthur and Hank enslaved themselves</a:t>
            </a:r>
            <a:r>
              <a:rPr lang="en-US" dirty="0" smtClean="0"/>
              <a:t>.</a:t>
            </a:r>
          </a:p>
          <a:p>
            <a:endParaRPr lang="en-US" dirty="0" smtClean="0"/>
          </a:p>
          <a:p>
            <a:r>
              <a:rPr lang="en-US" dirty="0" smtClean="0"/>
              <a:t>Even more subversive is Edward Bellamy’s </a:t>
            </a:r>
            <a:r>
              <a:rPr lang="en-US" i="1" dirty="0" smtClean="0"/>
              <a:t>The Duke of Stockbridge</a:t>
            </a:r>
            <a:r>
              <a:rPr lang="en-US" dirty="0" smtClean="0"/>
              <a:t> (1879, 1900), which depicts the American Revolution as a failure because it reinforces the economic power local landowners hold over tenet farmers.  The hero doesn’t come remotely close to “getting the girl” and, at the end, is shot dead while taking part in Shays’ Rebellion</a:t>
            </a:r>
            <a:r>
              <a:rPr lang="en-US" dirty="0" smtClean="0"/>
              <a:t>.</a:t>
            </a:r>
            <a:endParaRPr lang="en-US" dirty="0" smtClean="0"/>
          </a:p>
        </p:txBody>
      </p:sp>
    </p:spTree>
    <p:extLst>
      <p:ext uri="{BB962C8B-B14F-4D97-AF65-F5344CB8AC3E}">
        <p14:creationId xmlns:p14="http://schemas.microsoft.com/office/powerpoint/2010/main" val="1125710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Mark Twain:  Tom Sawyer and Huck Finn</a:t>
            </a:r>
            <a:br>
              <a:rPr lang="en-US" dirty="0" smtClean="0"/>
            </a:br>
            <a:r>
              <a:rPr lang="en-US" sz="3100" dirty="0" smtClean="0"/>
              <a:t>(Norman Rockwell, 1936; 		Thomas Hart Benton, 1936)</a:t>
            </a:r>
            <a:endParaRPr lang="en-US" sz="31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62743" y="1833103"/>
            <a:ext cx="3857897" cy="494470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77336" y="1833102"/>
            <a:ext cx="6312611" cy="4944701"/>
          </a:xfrm>
        </p:spPr>
      </p:pic>
    </p:spTree>
    <p:extLst>
      <p:ext uri="{BB962C8B-B14F-4D97-AF65-F5344CB8AC3E}">
        <p14:creationId xmlns:p14="http://schemas.microsoft.com/office/powerpoint/2010/main" val="4072984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95794"/>
            <a:ext cx="11617233" cy="1542643"/>
          </a:xfrm>
        </p:spPr>
        <p:txBody>
          <a:bodyPr>
            <a:noAutofit/>
          </a:bodyPr>
          <a:lstStyle/>
          <a:p>
            <a:r>
              <a:rPr lang="en-US" sz="3600" dirty="0" smtClean="0"/>
              <a:t>3.	A handful of realists sensed that thoughtful engagement with romance could lead to literary innovation.</a:t>
            </a:r>
            <a:endParaRPr lang="en-US" sz="3600" dirty="0"/>
          </a:p>
        </p:txBody>
      </p:sp>
      <p:sp>
        <p:nvSpPr>
          <p:cNvPr id="3" name="Content Placeholder 2"/>
          <p:cNvSpPr>
            <a:spLocks noGrp="1"/>
          </p:cNvSpPr>
          <p:nvPr>
            <p:ph idx="1"/>
          </p:nvPr>
        </p:nvSpPr>
        <p:spPr>
          <a:xfrm>
            <a:off x="838200" y="1825625"/>
            <a:ext cx="10515600" cy="4775472"/>
          </a:xfrm>
        </p:spPr>
        <p:txBody>
          <a:bodyPr/>
          <a:lstStyle/>
          <a:p>
            <a:pPr marL="0" indent="0">
              <a:buNone/>
            </a:pPr>
            <a:r>
              <a:rPr lang="en-US" dirty="0" smtClean="0"/>
              <a:t>The most famous example is the indeterminacy of Henry James’ </a:t>
            </a:r>
            <a:r>
              <a:rPr lang="en-US" i="1" dirty="0" smtClean="0"/>
              <a:t>The Turn of the Screw</a:t>
            </a:r>
            <a:r>
              <a:rPr lang="en-US" dirty="0" smtClean="0"/>
              <a:t>, which famously can be read either as a genuine ghost story or as the depiction of a sexually repressed young woman’s descent into madness.  James’ adept use of the conventions of Gothic and sensation fiction </a:t>
            </a:r>
            <a:r>
              <a:rPr lang="en-US" u="sng" dirty="0" smtClean="0"/>
              <a:t>and</a:t>
            </a:r>
            <a:r>
              <a:rPr lang="en-US" dirty="0" smtClean="0"/>
              <a:t> his carefully controlled use of perspective allows for either interpretation.</a:t>
            </a:r>
          </a:p>
          <a:p>
            <a:pPr marL="0" indent="0">
              <a:buNone/>
            </a:pPr>
            <a:endParaRPr lang="en-US" dirty="0"/>
          </a:p>
          <a:p>
            <a:pPr marL="0" indent="0">
              <a:buNone/>
            </a:pPr>
            <a:r>
              <a:rPr lang="en-US" dirty="0" smtClean="0"/>
              <a:t>Edmund Wilson starts with </a:t>
            </a:r>
            <a:r>
              <a:rPr lang="en-US" i="1" dirty="0" smtClean="0"/>
              <a:t>The Turn of the Screw</a:t>
            </a:r>
            <a:r>
              <a:rPr lang="en-US" dirty="0" smtClean="0"/>
              <a:t> in his classic essay “The Ambiguity of Henry James” (1934), which </a:t>
            </a:r>
            <a:r>
              <a:rPr lang="en-US" dirty="0" smtClean="0"/>
              <a:t>helped to establish </a:t>
            </a:r>
            <a:r>
              <a:rPr lang="en-US" dirty="0" smtClean="0"/>
              <a:t>James as a proto-modernist and contributed to the perception that ambiguity is a mark of literary excellence.</a:t>
            </a:r>
            <a:endParaRPr lang="en-US" dirty="0"/>
          </a:p>
        </p:txBody>
      </p:sp>
    </p:spTree>
    <p:extLst>
      <p:ext uri="{BB962C8B-B14F-4D97-AF65-F5344CB8AC3E}">
        <p14:creationId xmlns:p14="http://schemas.microsoft.com/office/powerpoint/2010/main" val="3379640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Notably, these efforts at engaging romance align with the most sophisticated defense of the Romantic Revival:</a:t>
            </a:r>
            <a:endParaRPr lang="en-US" sz="3600" dirty="0"/>
          </a:p>
        </p:txBody>
      </p:sp>
      <p:sp>
        <p:nvSpPr>
          <p:cNvPr id="3" name="Content Placeholder 2"/>
          <p:cNvSpPr>
            <a:spLocks noGrp="1"/>
          </p:cNvSpPr>
          <p:nvPr>
            <p:ph idx="1"/>
          </p:nvPr>
        </p:nvSpPr>
        <p:spPr>
          <a:xfrm>
            <a:off x="838200" y="2098766"/>
            <a:ext cx="10515600" cy="4502331"/>
          </a:xfrm>
        </p:spPr>
        <p:txBody>
          <a:bodyPr>
            <a:normAutofit/>
          </a:bodyPr>
          <a:lstStyle/>
          <a:p>
            <a:pPr marL="0" indent="0">
              <a:buNone/>
            </a:pPr>
            <a:r>
              <a:rPr lang="en-US" dirty="0" smtClean="0"/>
              <a:t>“The popular romances, at least the very best of them, show a regard for reality—verisimilitude—[and seem] to authenticate improbability and identify what might easily have been rejected as unknown in experience. […] It suggests the possibility that art may be making its way through an ancient barrier to a channel in which the best of what we know as realism and the highest essentials of imaginative vigor [i.e., romance] may join and combine for a new and great revival of true greatness in the novel.” — Maurice Thompson, “The Prospect in Fiction,” </a:t>
            </a:r>
            <a:r>
              <a:rPr lang="en-US" i="1" dirty="0" smtClean="0"/>
              <a:t>The Independent</a:t>
            </a:r>
            <a:r>
              <a:rPr lang="en-US" dirty="0" smtClean="0"/>
              <a:t>, 17 May </a:t>
            </a:r>
            <a:r>
              <a:rPr lang="en-US" dirty="0" smtClean="0"/>
              <a:t>1900.</a:t>
            </a:r>
            <a:endParaRPr lang="en-US" dirty="0" smtClean="0"/>
          </a:p>
          <a:p>
            <a:pPr marL="0" indent="0">
              <a:buNone/>
            </a:pPr>
            <a:endParaRPr lang="en-US" dirty="0"/>
          </a:p>
        </p:txBody>
      </p:sp>
    </p:spTree>
    <p:extLst>
      <p:ext uri="{BB962C8B-B14F-4D97-AF65-F5344CB8AC3E}">
        <p14:creationId xmlns:p14="http://schemas.microsoft.com/office/powerpoint/2010/main" val="151092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4470"/>
            <a:ext cx="9144000" cy="1558834"/>
          </a:xfrm>
        </p:spPr>
        <p:txBody>
          <a:bodyPr>
            <a:normAutofit fontScale="90000"/>
          </a:bodyPr>
          <a:lstStyle/>
          <a:p>
            <a:r>
              <a:rPr lang="en-US" sz="4000" dirty="0" smtClean="0"/>
              <a:t>Thompson is rejecting the evolutionary view of literary history and arguing that literature develops dialectically.</a:t>
            </a:r>
            <a:endParaRPr lang="en-US" sz="4000" dirty="0"/>
          </a:p>
        </p:txBody>
      </p:sp>
      <p:sp>
        <p:nvSpPr>
          <p:cNvPr id="3" name="Subtitle 2"/>
          <p:cNvSpPr>
            <a:spLocks noGrp="1"/>
          </p:cNvSpPr>
          <p:nvPr>
            <p:ph type="subTitle" idx="1"/>
          </p:nvPr>
        </p:nvSpPr>
        <p:spPr>
          <a:xfrm>
            <a:off x="1524000" y="2238103"/>
            <a:ext cx="9144000" cy="3466011"/>
          </a:xfrm>
        </p:spPr>
        <p:txBody>
          <a:bodyPr/>
          <a:lstStyle/>
          <a:p>
            <a:pPr algn="l"/>
            <a:r>
              <a:rPr lang="en-US" dirty="0" smtClean="0"/>
              <a:t>In this respect, Thompson anticipates a famous conception of cultural development articulated by Raymond Williams in </a:t>
            </a:r>
            <a:r>
              <a:rPr lang="en-US" i="1" dirty="0" smtClean="0"/>
              <a:t>Marxism and Literature</a:t>
            </a:r>
            <a:r>
              <a:rPr lang="en-US" dirty="0" smtClean="0"/>
              <a:t> (1977):</a:t>
            </a:r>
          </a:p>
          <a:p>
            <a:pPr algn="l"/>
            <a:r>
              <a:rPr lang="en-US" dirty="0" smtClean="0"/>
              <a:t>	</a:t>
            </a:r>
            <a:r>
              <a:rPr lang="en-US" u="sng" dirty="0" smtClean="0"/>
              <a:t>Williams</a:t>
            </a:r>
            <a:r>
              <a:rPr lang="en-US" dirty="0" smtClean="0"/>
              <a:t>					</a:t>
            </a:r>
            <a:r>
              <a:rPr lang="en-US" u="sng" dirty="0" smtClean="0"/>
              <a:t>Thompson</a:t>
            </a:r>
            <a:endParaRPr lang="en-US" dirty="0"/>
          </a:p>
          <a:p>
            <a:pPr marL="342900" indent="-342900" algn="l">
              <a:buFont typeface="Arial" panose="020B0604020202020204" pitchFamily="34" charset="0"/>
              <a:buChar char="•"/>
            </a:pPr>
            <a:r>
              <a:rPr lang="en-US" dirty="0" smtClean="0"/>
              <a:t>Residual Structures of Feeling		=	(Romance)</a:t>
            </a:r>
          </a:p>
          <a:p>
            <a:pPr marL="342900" indent="-342900" algn="l">
              <a:buFont typeface="Arial" panose="020B0604020202020204" pitchFamily="34" charset="0"/>
              <a:buChar char="•"/>
            </a:pPr>
            <a:r>
              <a:rPr lang="en-US" dirty="0" smtClean="0"/>
              <a:t>Dominant Structures of Feeling		=	(Realism)</a:t>
            </a:r>
          </a:p>
          <a:p>
            <a:pPr marL="342900" indent="-342900" algn="l">
              <a:buFont typeface="Arial" panose="020B0604020202020204" pitchFamily="34" charset="0"/>
              <a:buChar char="•"/>
            </a:pPr>
            <a:r>
              <a:rPr lang="en-US" dirty="0" smtClean="0"/>
              <a:t>Emergent Structures of Feeling		=	(Modernism…?)</a:t>
            </a:r>
            <a:endParaRPr lang="en-US" dirty="0"/>
          </a:p>
        </p:txBody>
      </p:sp>
    </p:spTree>
    <p:extLst>
      <p:ext uri="{BB962C8B-B14F-4D97-AF65-F5344CB8AC3E}">
        <p14:creationId xmlns:p14="http://schemas.microsoft.com/office/powerpoint/2010/main" val="1151114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Twain’s </a:t>
            </a:r>
            <a:r>
              <a:rPr lang="en-US" i="1" dirty="0" smtClean="0"/>
              <a:t>Joan of Arc</a:t>
            </a:r>
            <a:r>
              <a:rPr lang="en-US" dirty="0" smtClean="0"/>
              <a:t> as Realism:</a:t>
            </a:r>
            <a:endParaRPr lang="en-US" dirty="0"/>
          </a:p>
        </p:txBody>
      </p:sp>
      <p:sp>
        <p:nvSpPr>
          <p:cNvPr id="3" name="Content Placeholder 2"/>
          <p:cNvSpPr>
            <a:spLocks noGrp="1"/>
          </p:cNvSpPr>
          <p:nvPr>
            <p:ph idx="1"/>
          </p:nvPr>
        </p:nvSpPr>
        <p:spPr>
          <a:xfrm>
            <a:off x="838200" y="1825625"/>
            <a:ext cx="4508863" cy="4351338"/>
          </a:xfrm>
        </p:spPr>
        <p:txBody>
          <a:bodyPr>
            <a:normAutofit fontScale="92500" lnSpcReduction="10000"/>
          </a:bodyPr>
          <a:lstStyle/>
          <a:p>
            <a:r>
              <a:rPr lang="en-US" dirty="0" smtClean="0"/>
              <a:t>Extensive “editorial apparatus</a:t>
            </a:r>
            <a:r>
              <a:rPr lang="en-US" dirty="0" smtClean="0"/>
              <a:t>”</a:t>
            </a:r>
          </a:p>
          <a:p>
            <a:endParaRPr lang="en-US" dirty="0" smtClean="0"/>
          </a:p>
          <a:p>
            <a:r>
              <a:rPr lang="en-US" dirty="0" smtClean="0"/>
              <a:t>Psychological explanation:</a:t>
            </a:r>
          </a:p>
          <a:p>
            <a:pPr marL="0" indent="0">
              <a:buNone/>
            </a:pPr>
            <a:r>
              <a:rPr lang="en-US" dirty="0" smtClean="0"/>
              <a:t>“‘</a:t>
            </a:r>
            <a:r>
              <a:rPr lang="en-US" dirty="0" smtClean="0"/>
              <a:t>France </a:t>
            </a:r>
            <a:r>
              <a:rPr lang="en-US" dirty="0" smtClean="0"/>
              <a:t>will rise again. You shall see. [… The King] will wear his crown. […] Both will have happened before two years are sped</a:t>
            </a:r>
            <a:r>
              <a:rPr lang="en-US" dirty="0" smtClean="0"/>
              <a:t>.’</a:t>
            </a:r>
            <a:endParaRPr lang="en-US" dirty="0" smtClean="0"/>
          </a:p>
          <a:p>
            <a:pPr marL="0" indent="0">
              <a:buNone/>
            </a:pPr>
            <a:r>
              <a:rPr lang="en-US" dirty="0" smtClean="0"/>
              <a:t>“It </a:t>
            </a:r>
            <a:r>
              <a:rPr lang="en-US" dirty="0" smtClean="0"/>
              <a:t>was inevitable that I should think of madness</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063" y="1690688"/>
            <a:ext cx="3683726" cy="31594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133" y="3016250"/>
            <a:ext cx="3905383" cy="3334809"/>
          </a:xfrm>
          <a:prstGeom prst="rect">
            <a:avLst/>
          </a:prstGeom>
        </p:spPr>
      </p:pic>
    </p:spTree>
    <p:extLst>
      <p:ext uri="{BB962C8B-B14F-4D97-AF65-F5344CB8AC3E}">
        <p14:creationId xmlns:p14="http://schemas.microsoft.com/office/powerpoint/2010/main" val="1680926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Twain’s </a:t>
            </a:r>
            <a:r>
              <a:rPr lang="en-US" i="1" dirty="0" smtClean="0"/>
              <a:t>Joan of Arc</a:t>
            </a:r>
            <a:r>
              <a:rPr lang="en-US" dirty="0" smtClean="0"/>
              <a:t> as Romance: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Twain immediately subverts that psychological explanation and reaffirms the fantastic/supernatural explanation:</a:t>
            </a:r>
          </a:p>
          <a:p>
            <a:pPr marL="0" indent="0">
              <a:buNone/>
            </a:pPr>
            <a:r>
              <a:rPr lang="en-US" dirty="0" smtClean="0"/>
              <a:t>“And now I saw a most strange thing, for I saw a </a:t>
            </a:r>
            <a:r>
              <a:rPr lang="en-US" i="1" dirty="0" smtClean="0"/>
              <a:t>white</a:t>
            </a:r>
            <a:r>
              <a:rPr lang="en-US" dirty="0" smtClean="0"/>
              <a:t> shadow come slowly gliding along the grass toward the tree. […] ‘You were not dreaming when you cut the mark in the tree.’ […] Now I knew of a certainty that I had not been dreaming, but had really been in the presence of a dread something not of this world</a:t>
            </a:r>
            <a:r>
              <a:rPr lang="en-US" dirty="0" smtClean="0"/>
              <a:t>.”</a:t>
            </a:r>
          </a:p>
          <a:p>
            <a:pPr marL="0" indent="0">
              <a:buNone/>
            </a:pPr>
            <a:endParaRPr lang="en-US" dirty="0"/>
          </a:p>
          <a:p>
            <a:r>
              <a:rPr lang="en-US" dirty="0" smtClean="0"/>
              <a:t>Twain include sentimental scenes, without irony:</a:t>
            </a:r>
          </a:p>
          <a:p>
            <a:pPr marL="0" indent="0">
              <a:buNone/>
            </a:pPr>
            <a:r>
              <a:rPr lang="en-US" dirty="0" smtClean="0"/>
              <a:t>“The two girls said their good-byes, clinging about each other’s neck, and pouring out their grief in loving words and tears, a pitiful sight to see.”</a:t>
            </a:r>
            <a:endParaRPr lang="en-US" dirty="0"/>
          </a:p>
        </p:txBody>
      </p:sp>
    </p:spTree>
    <p:extLst>
      <p:ext uri="{BB962C8B-B14F-4D97-AF65-F5344CB8AC3E}">
        <p14:creationId xmlns:p14="http://schemas.microsoft.com/office/powerpoint/2010/main" val="12157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Twain’s </a:t>
            </a:r>
            <a:r>
              <a:rPr lang="en-US" i="1" dirty="0" smtClean="0"/>
              <a:t>Joan of Arc</a:t>
            </a:r>
            <a:r>
              <a:rPr lang="en-US" dirty="0" smtClean="0"/>
              <a:t> as Modernism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a novel that simultaneously obscures and reveals its own author’s presence.  Despite being published anonymously,</a:t>
            </a:r>
          </a:p>
          <a:p>
            <a:pPr marL="457200" lvl="1" indent="0">
              <a:buNone/>
            </a:pPr>
            <a:r>
              <a:rPr lang="en-US" dirty="0" smtClean="0"/>
              <a:t>1.	The initials of the narrator (S.L.C.) are Twain’s own.</a:t>
            </a:r>
          </a:p>
          <a:p>
            <a:pPr marL="914400" lvl="1" indent="-457200">
              <a:buAutoNum type="arabicPeriod" startAt="2"/>
            </a:pPr>
            <a:r>
              <a:rPr lang="en-US" dirty="0" smtClean="0"/>
              <a:t>Claiming to be written in 1492 (an unmistakably important date for the Americas), the narrative immediately refers to the invention of printing</a:t>
            </a:r>
            <a:r>
              <a:rPr lang="en-US" dirty="0" smtClean="0"/>
              <a:t>.</a:t>
            </a:r>
          </a:p>
          <a:p>
            <a:pPr marL="914400" lvl="1" indent="-457200">
              <a:buAutoNum type="arabicPeriod" startAt="2"/>
            </a:pPr>
            <a:endParaRPr lang="en-US" dirty="0" smtClean="0"/>
          </a:p>
          <a:p>
            <a:r>
              <a:rPr lang="en-US" dirty="0" smtClean="0"/>
              <a:t>The novel contains much of Twain’s characteristic irony but omits an ironic “stranger” character (Hank, Satan), thereby shifting responsibility for perceiving that irony to the reader:</a:t>
            </a:r>
          </a:p>
          <a:p>
            <a:pPr marL="0" indent="0">
              <a:buNone/>
            </a:pPr>
            <a:r>
              <a:rPr lang="en-US" dirty="0" smtClean="0"/>
              <a:t>“‘</a:t>
            </a:r>
            <a:r>
              <a:rPr lang="en-US" dirty="0" smtClean="0"/>
              <a:t>I </a:t>
            </a:r>
            <a:r>
              <a:rPr lang="en-US" dirty="0" smtClean="0"/>
              <a:t>know him, and have known him long; and he knows me. I have fed him through the bars of his cage many times; and last December when they chopped off two of his fingers to remind him to stop seizing and wounding people passing by, I dressed his hand every day till it was well again</a:t>
            </a:r>
            <a:r>
              <a:rPr lang="en-US" dirty="0" smtClean="0"/>
              <a:t>.’”</a:t>
            </a:r>
            <a:endParaRPr lang="en-US" dirty="0" smtClean="0"/>
          </a:p>
          <a:p>
            <a:pPr lvl="1"/>
            <a:endParaRPr lang="en-US" dirty="0" smtClean="0"/>
          </a:p>
        </p:txBody>
      </p:sp>
    </p:spTree>
    <p:extLst>
      <p:ext uri="{BB962C8B-B14F-4D97-AF65-F5344CB8AC3E}">
        <p14:creationId xmlns:p14="http://schemas.microsoft.com/office/powerpoint/2010/main" val="1456995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7" y="365125"/>
            <a:ext cx="11995550" cy="1325563"/>
          </a:xfrm>
        </p:spPr>
        <p:txBody>
          <a:bodyPr>
            <a:noAutofit/>
          </a:bodyPr>
          <a:lstStyle/>
          <a:p>
            <a:pPr algn="ctr"/>
            <a:r>
              <a:rPr lang="en-US" sz="4100" dirty="0" smtClean="0"/>
              <a:t>Wikipedia entry for “Mark Twain,” first paragraph, 2019</a:t>
            </a:r>
            <a:endParaRPr lang="en-US" sz="41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27" y="2673531"/>
            <a:ext cx="11995550" cy="2363883"/>
          </a:xfrm>
        </p:spPr>
      </p:pic>
    </p:spTree>
    <p:extLst>
      <p:ext uri="{BB962C8B-B14F-4D97-AF65-F5344CB8AC3E}">
        <p14:creationId xmlns:p14="http://schemas.microsoft.com/office/powerpoint/2010/main" val="120762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Also Mark Twain:  King Arthur and Joan of Arc</a:t>
            </a:r>
            <a:br>
              <a:rPr lang="en-US" dirty="0" smtClean="0"/>
            </a:br>
            <a:r>
              <a:rPr lang="en-US" sz="3200" dirty="0" smtClean="0"/>
              <a:t>(</a:t>
            </a:r>
            <a:r>
              <a:rPr lang="en-US" sz="3200" i="1" dirty="0" smtClean="0"/>
              <a:t>Life Magazine</a:t>
            </a:r>
            <a:r>
              <a:rPr lang="en-US" sz="3200" dirty="0" smtClean="0"/>
              <a:t>, Dec. 24, 1903;	Library of America, 1994)</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11383" y="1864869"/>
            <a:ext cx="3701143" cy="488818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83308" y="1864869"/>
            <a:ext cx="3103052" cy="4893274"/>
          </a:xfrm>
        </p:spPr>
      </p:pic>
    </p:spTree>
    <p:extLst>
      <p:ext uri="{BB962C8B-B14F-4D97-AF65-F5344CB8AC3E}">
        <p14:creationId xmlns:p14="http://schemas.microsoft.com/office/powerpoint/2010/main" val="2870207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enormous popularity of so many romances led to the first bestseller lists </a:t>
            </a:r>
            <a:r>
              <a:rPr lang="en-US" smtClean="0"/>
              <a:t>in the mid-1890s.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7394" y="1825625"/>
            <a:ext cx="3118458"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85852" y="1768725"/>
            <a:ext cx="5181600" cy="4349691"/>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7452" y="1872666"/>
            <a:ext cx="2909678" cy="2070904"/>
          </a:xfrm>
          <a:prstGeom prst="rect">
            <a:avLst/>
          </a:prstGeom>
        </p:spPr>
      </p:pic>
    </p:spTree>
    <p:extLst>
      <p:ext uri="{BB962C8B-B14F-4D97-AF65-F5344CB8AC3E}">
        <p14:creationId xmlns:p14="http://schemas.microsoft.com/office/powerpoint/2010/main" val="906201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4" y="321582"/>
            <a:ext cx="3605348" cy="6175012"/>
          </a:xfrm>
        </p:spPr>
        <p:txBody>
          <a:bodyPr/>
          <a:lstStyle/>
          <a:p>
            <a:r>
              <a:rPr lang="en-US" dirty="0" smtClean="0"/>
              <a:t>Bestsellers throughout 1900, listed in January 1900 issue of </a:t>
            </a:r>
            <a:r>
              <a:rPr lang="en-US" i="1" dirty="0" smtClean="0"/>
              <a:t>The Bookman</a:t>
            </a:r>
            <a:r>
              <a:rPr lang="en-US" dirty="0" smtClean="0"/>
              <a:t> (originator of bestseller lists)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4761" y="1"/>
            <a:ext cx="4670103" cy="6859528"/>
          </a:xfrm>
        </p:spPr>
      </p:pic>
    </p:spTree>
    <p:extLst>
      <p:ext uri="{BB962C8B-B14F-4D97-AF65-F5344CB8AC3E}">
        <p14:creationId xmlns:p14="http://schemas.microsoft.com/office/powerpoint/2010/main" val="1852152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Langdons</a:t>
            </a:r>
            <a:r>
              <a:rPr lang="en-US" dirty="0" smtClean="0"/>
              <a:t> owned novels by S. Weir Mitchell and Lew Wallace during Twain’s lifetime.</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076" y="1825625"/>
            <a:ext cx="3263503"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88480" y="1825625"/>
            <a:ext cx="5181600" cy="38862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0617" y="3188026"/>
            <a:ext cx="4771381" cy="3578536"/>
          </a:xfrm>
          <a:prstGeom prst="rect">
            <a:avLst/>
          </a:prstGeom>
        </p:spPr>
      </p:pic>
    </p:spTree>
    <p:extLst>
      <p:ext uri="{BB962C8B-B14F-4D97-AF65-F5344CB8AC3E}">
        <p14:creationId xmlns:p14="http://schemas.microsoft.com/office/powerpoint/2010/main" val="2381967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Twain often helped himself to others’ libraries….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a:xfrm>
            <a:off x="839788" y="2238102"/>
            <a:ext cx="3932237" cy="3630885"/>
          </a:xfrm>
        </p:spPr>
        <p:txBody>
          <a:bodyPr>
            <a:normAutofit lnSpcReduction="10000"/>
          </a:bodyPr>
          <a:lstStyle/>
          <a:p>
            <a:r>
              <a:rPr lang="en-US" sz="1800" dirty="0" smtClean="0"/>
              <a:t>During an August 1890 interview conducted </a:t>
            </a:r>
            <a:r>
              <a:rPr lang="en-US" sz="1800" dirty="0"/>
              <a:t>at Quarry </a:t>
            </a:r>
            <a:r>
              <a:rPr lang="en-US" sz="1800" dirty="0" smtClean="0"/>
              <a:t>Farm by (coincidentally</a:t>
            </a:r>
            <a:r>
              <a:rPr lang="en-US" sz="1800" dirty="0"/>
              <a:t>)</a:t>
            </a:r>
            <a:r>
              <a:rPr lang="en-US" sz="1800" dirty="0" smtClean="0"/>
              <a:t> Rudyard Kipling, Twain “pointed to an </a:t>
            </a:r>
            <a:r>
              <a:rPr lang="en-US" sz="1800" dirty="0" err="1" smtClean="0"/>
              <a:t>encyclop</a:t>
            </a:r>
            <a:r>
              <a:rPr lang="en-US" sz="1800" i="1" dirty="0" err="1"/>
              <a:t>æ</a:t>
            </a:r>
            <a:r>
              <a:rPr lang="en-US" sz="1800" dirty="0" err="1" smtClean="0"/>
              <a:t>dia</a:t>
            </a:r>
            <a:r>
              <a:rPr lang="en-US" sz="1800" dirty="0" smtClean="0"/>
              <a:t> on the shelves—‘I was reading an article about “Mathematics.”  Perfectly pure mathematics.’”</a:t>
            </a:r>
          </a:p>
          <a:p>
            <a:r>
              <a:rPr lang="en-US" sz="1800" dirty="0" smtClean="0"/>
              <a:t>	— Rudyard Kipling, </a:t>
            </a:r>
            <a:r>
              <a:rPr lang="en-US" sz="1800" i="1" dirty="0" smtClean="0"/>
              <a:t>From Sea</a:t>
            </a:r>
          </a:p>
          <a:p>
            <a:r>
              <a:rPr lang="en-US" sz="1800" i="1" dirty="0"/>
              <a:t>	</a:t>
            </a:r>
            <a:r>
              <a:rPr lang="en-US" sz="1800" i="1" dirty="0" smtClean="0"/>
              <a:t>	to Sea</a:t>
            </a:r>
            <a:r>
              <a:rPr lang="en-US" sz="1800" dirty="0" smtClean="0"/>
              <a:t> (1899), p. 180</a:t>
            </a:r>
          </a:p>
          <a:p>
            <a:endParaRPr lang="en-US" dirty="0" smtClean="0"/>
          </a:p>
          <a:p>
            <a:endParaRPr lang="en-US" dirty="0"/>
          </a:p>
          <a:p>
            <a:r>
              <a:rPr lang="en-US" sz="2000" dirty="0" smtClean="0"/>
              <a:t>At right, Jervis Langdon’s set of </a:t>
            </a:r>
            <a:r>
              <a:rPr lang="en-US" sz="2000" i="1" dirty="0" smtClean="0"/>
              <a:t>The English </a:t>
            </a:r>
            <a:r>
              <a:rPr lang="en-US" sz="2000" i="1" dirty="0" err="1" smtClean="0"/>
              <a:t>Cyclopædia</a:t>
            </a:r>
            <a:r>
              <a:rPr lang="en-US" sz="2000" dirty="0" smtClean="0"/>
              <a:t> (1866)</a:t>
            </a:r>
            <a:r>
              <a:rPr lang="en-US" dirty="0"/>
              <a:t>	</a:t>
            </a:r>
            <a:r>
              <a:rPr lang="en-US" dirty="0" smtClean="0"/>
              <a:t>	</a:t>
            </a:r>
            <a:endParaRPr lang="en-US" dirty="0"/>
          </a:p>
        </p:txBody>
      </p:sp>
    </p:spTree>
    <p:extLst>
      <p:ext uri="{BB962C8B-B14F-4D97-AF65-F5344CB8AC3E}">
        <p14:creationId xmlns:p14="http://schemas.microsoft.com/office/powerpoint/2010/main" val="597292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
            <a:ext cx="10515600" cy="1532710"/>
          </a:xfrm>
          <a:ln w="19050">
            <a:solidFill>
              <a:schemeClr val="tx1"/>
            </a:solidFill>
          </a:ln>
        </p:spPr>
        <p:txBody>
          <a:bodyPr>
            <a:normAutofit fontScale="90000"/>
          </a:bodyPr>
          <a:lstStyle/>
          <a:p>
            <a:r>
              <a:rPr lang="en-US" dirty="0" smtClean="0"/>
              <a:t>Debates about the relative merits of realism and romance (the “realism war”) helped practitioners define their own aesthetic commitments.</a:t>
            </a:r>
            <a:endParaRPr lang="en-US" dirty="0"/>
          </a:p>
        </p:txBody>
      </p:sp>
      <p:sp>
        <p:nvSpPr>
          <p:cNvPr id="3" name="Content Placeholder 2"/>
          <p:cNvSpPr>
            <a:spLocks noGrp="1"/>
          </p:cNvSpPr>
          <p:nvPr>
            <p:ph sz="half" idx="1"/>
          </p:nvPr>
        </p:nvSpPr>
        <p:spPr>
          <a:xfrm>
            <a:off x="838200" y="1825624"/>
            <a:ext cx="5181600" cy="5032375"/>
          </a:xfrm>
        </p:spPr>
        <p:txBody>
          <a:bodyPr>
            <a:normAutofit fontScale="92500" lnSpcReduction="10000"/>
          </a:bodyPr>
          <a:lstStyle/>
          <a:p>
            <a:pPr marL="0" indent="0">
              <a:buNone/>
            </a:pPr>
            <a:r>
              <a:rPr lang="en-US" u="sng" dirty="0" smtClean="0"/>
              <a:t>Realists (Howells, Garland, James)</a:t>
            </a:r>
            <a:r>
              <a:rPr lang="en-US" dirty="0" smtClean="0"/>
              <a:t>:</a:t>
            </a:r>
          </a:p>
          <a:p>
            <a:r>
              <a:rPr lang="en-US" dirty="0" smtClean="0"/>
              <a:t>emphasized the probable, the typical, the local, the observable</a:t>
            </a:r>
          </a:p>
          <a:p>
            <a:r>
              <a:rPr lang="en-US" dirty="0" smtClean="0"/>
              <a:t>valued characterization, atmosphere, and prose style (because the main interest was not incident)</a:t>
            </a:r>
          </a:p>
          <a:p>
            <a:r>
              <a:rPr lang="en-US" dirty="0" smtClean="0"/>
              <a:t>argued that fiction affirmed or expanded readers’ sense of humanity, or drew attention to social problems</a:t>
            </a:r>
          </a:p>
          <a:p>
            <a:r>
              <a:rPr lang="en-US" dirty="0" smtClean="0"/>
              <a:t>idolized Tolstoy (and maybe Zola), hated Haggard</a:t>
            </a:r>
            <a:endParaRPr lang="en-US" dirty="0"/>
          </a:p>
        </p:txBody>
      </p:sp>
      <p:sp>
        <p:nvSpPr>
          <p:cNvPr id="4" name="Content Placeholder 3"/>
          <p:cNvSpPr>
            <a:spLocks noGrp="1"/>
          </p:cNvSpPr>
          <p:nvPr>
            <p:ph sz="half" idx="2"/>
          </p:nvPr>
        </p:nvSpPr>
        <p:spPr>
          <a:xfrm>
            <a:off x="6172200" y="1825625"/>
            <a:ext cx="5181600" cy="5032374"/>
          </a:xfrm>
        </p:spPr>
        <p:txBody>
          <a:bodyPr>
            <a:normAutofit fontScale="92500" lnSpcReduction="10000"/>
          </a:bodyPr>
          <a:lstStyle/>
          <a:p>
            <a:pPr marL="0" indent="0">
              <a:buNone/>
            </a:pPr>
            <a:r>
              <a:rPr lang="en-US" u="sng" dirty="0" smtClean="0"/>
              <a:t>Romancers (Stevenson, Crawford, </a:t>
            </a:r>
            <a:r>
              <a:rPr lang="en-US" u="sng" dirty="0" err="1" smtClean="0"/>
              <a:t>Catherwood</a:t>
            </a:r>
            <a:r>
              <a:rPr lang="en-US" dirty="0" smtClean="0"/>
              <a:t>):</a:t>
            </a:r>
          </a:p>
          <a:p>
            <a:r>
              <a:rPr lang="en-US" dirty="0" smtClean="0"/>
              <a:t>emphasized the improbable, the fantastic, the exotic/distant</a:t>
            </a:r>
          </a:p>
          <a:p>
            <a:r>
              <a:rPr lang="en-US" dirty="0" smtClean="0"/>
              <a:t>valued inventiveness of plot and old-fashioned storytelling</a:t>
            </a:r>
          </a:p>
          <a:p>
            <a:r>
              <a:rPr lang="en-US" dirty="0" smtClean="0"/>
              <a:t>argued that fiction amused or comforted readers, or inspired readers with better versions of themselves</a:t>
            </a:r>
          </a:p>
          <a:p>
            <a:r>
              <a:rPr lang="en-US" dirty="0" smtClean="0"/>
              <a:t>idolized Stevenson, hated Zola (and resented Howells’ role as critic-gatekeeper)</a:t>
            </a:r>
            <a:endParaRPr lang="en-US" dirty="0"/>
          </a:p>
        </p:txBody>
      </p:sp>
    </p:spTree>
    <p:extLst>
      <p:ext uri="{BB962C8B-B14F-4D97-AF65-F5344CB8AC3E}">
        <p14:creationId xmlns:p14="http://schemas.microsoft.com/office/powerpoint/2010/main" val="143322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1795</Words>
  <Application>Microsoft Office PowerPoint</Application>
  <PresentationFormat>Widescreen</PresentationFormat>
  <Paragraphs>92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Mark Twain’s Historical Fiction; or, Why Would a Realist Write So Many Romances?</vt:lpstr>
      <vt:lpstr>Mark Twain:  Tom Sawyer and Huck Finn (Norman Rockwell, 1936;   Thomas Hart Benton, 1936)</vt:lpstr>
      <vt:lpstr>Wikipedia entry for “Mark Twain,” first paragraph, 2019</vt:lpstr>
      <vt:lpstr>Also Mark Twain:  King Arthur and Joan of Arc (Life Magazine, Dec. 24, 1903; Library of America, 1994)</vt:lpstr>
      <vt:lpstr>The enormous popularity of so many romances led to the first bestseller lists in the mid-1890s.</vt:lpstr>
      <vt:lpstr>Bestsellers throughout 1900, listed in January 1900 issue of The Bookman (originator of bestseller lists)</vt:lpstr>
      <vt:lpstr>The Langdons owned novels by S. Weir Mitchell and Lew Wallace during Twain’s lifetime.</vt:lpstr>
      <vt:lpstr>And Twain often helped himself to others’ libraries….</vt:lpstr>
      <vt:lpstr>Debates about the relative merits of realism and romance (the “realism war”) helped practitioners define their own aesthetic commitments.</vt:lpstr>
      <vt:lpstr>In fact, so noticeable had the realists’ interest in writing romance become that the January 1901 issue of The Bookman contained a comic poem about the phenomenon, written by Gelett Burgess.  </vt:lpstr>
      <vt:lpstr>Between 1900 and 1920, the Romantic Revival was considered an important enough literary phenomenon that it appears regularly in literary histories.</vt:lpstr>
      <vt:lpstr>1. Realists believed that an evolutionary process was at work in literary history, and that romance had had its day and was no longer viable.</vt:lpstr>
      <vt:lpstr>2. Realists believed that wildly popular fiction tended to serve anti-intellectual purposes.</vt:lpstr>
      <vt:lpstr>3. Realists believed that romantic literature in particular served conservative, politically problematic ends.</vt:lpstr>
      <vt:lpstr>Subsequent scholars have largely agreed with the realists’ assertions, sometimes explicitly.</vt:lpstr>
      <vt:lpstr>Are the popular romances of the period as bad—or as bad for you—as these critics say?</vt:lpstr>
      <vt:lpstr>As Patricia Okker has pointed out (1994), To Have and to Hold was serialized in the Atlantic Monthly at the same time as Zitkala-Ša’s memoirs, thereby effectively drowning out an authentic Native American voice.</vt:lpstr>
      <vt:lpstr>1. Realists were cashing in on a popular literary trend, or were simply piqued to try their hands.</vt:lpstr>
      <vt:lpstr>2. Several authors adopted the Romantic mode in order to subvert it.</vt:lpstr>
      <vt:lpstr>3. A handful of realists sensed that thoughtful engagement with romance could lead to literary innovation.</vt:lpstr>
      <vt:lpstr>Notably, these efforts at engaging romance align with the most sophisticated defense of the Romantic Revival:</vt:lpstr>
      <vt:lpstr>Thompson is rejecting the evolutionary view of literary history and arguing that literature develops dialectically.</vt:lpstr>
      <vt:lpstr>Twain’s Joan of Arc as Realism:</vt:lpstr>
      <vt:lpstr>Twain’s Joan of Arc as Romance:</vt:lpstr>
      <vt:lpstr>Twain’s Joan of Arc as Modernism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Twain’s Historical Fiction; or, Why Would a Realist Write So Many Romances?</dc:title>
  <dc:creator>Nathaniel Cadle</dc:creator>
  <cp:lastModifiedBy>Nathaniel Cadle</cp:lastModifiedBy>
  <cp:revision>55</cp:revision>
  <dcterms:created xsi:type="dcterms:W3CDTF">2019-09-10T22:29:45Z</dcterms:created>
  <dcterms:modified xsi:type="dcterms:W3CDTF">2019-09-13T19:25:27Z</dcterms:modified>
</cp:coreProperties>
</file>